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6" r:id="rId1"/>
  </p:sldMasterIdLst>
  <p:notesMasterIdLst>
    <p:notesMasterId r:id="rId42"/>
  </p:notesMasterIdLst>
  <p:handoutMasterIdLst>
    <p:handoutMasterId r:id="rId43"/>
  </p:handoutMasterIdLst>
  <p:sldIdLst>
    <p:sldId id="256" r:id="rId2"/>
    <p:sldId id="311" r:id="rId3"/>
    <p:sldId id="258" r:id="rId4"/>
    <p:sldId id="310" r:id="rId5"/>
    <p:sldId id="259" r:id="rId6"/>
    <p:sldId id="313" r:id="rId7"/>
    <p:sldId id="314" r:id="rId8"/>
    <p:sldId id="315" r:id="rId9"/>
    <p:sldId id="316" r:id="rId10"/>
    <p:sldId id="260" r:id="rId11"/>
    <p:sldId id="262" r:id="rId12"/>
    <p:sldId id="265" r:id="rId13"/>
    <p:sldId id="307" r:id="rId14"/>
    <p:sldId id="267" r:id="rId15"/>
    <p:sldId id="306" r:id="rId16"/>
    <p:sldId id="268" r:id="rId17"/>
    <p:sldId id="269" r:id="rId18"/>
    <p:sldId id="270" r:id="rId19"/>
    <p:sldId id="271" r:id="rId20"/>
    <p:sldId id="266" r:id="rId21"/>
    <p:sldId id="272" r:id="rId22"/>
    <p:sldId id="273" r:id="rId23"/>
    <p:sldId id="274" r:id="rId24"/>
    <p:sldId id="275" r:id="rId25"/>
    <p:sldId id="276" r:id="rId26"/>
    <p:sldId id="278" r:id="rId27"/>
    <p:sldId id="279" r:id="rId28"/>
    <p:sldId id="286" r:id="rId29"/>
    <p:sldId id="280" r:id="rId30"/>
    <p:sldId id="277" r:id="rId31"/>
    <p:sldId id="282" r:id="rId32"/>
    <p:sldId id="283" r:id="rId33"/>
    <p:sldId id="284" r:id="rId34"/>
    <p:sldId id="287" r:id="rId35"/>
    <p:sldId id="288" r:id="rId36"/>
    <p:sldId id="289" r:id="rId37"/>
    <p:sldId id="290" r:id="rId38"/>
    <p:sldId id="291" r:id="rId39"/>
    <p:sldId id="303"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F2D7C-3A68-4A92-BDDC-BFF229D54714}" type="datetimeFigureOut">
              <a:rPr lang="es-EC" smtClean="0"/>
              <a:t>19/04/2022</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7B1B1-A215-4B31-ACD6-922134E24907}" type="slidenum">
              <a:rPr lang="es-EC" smtClean="0"/>
              <a:t>‹Nº›</a:t>
            </a:fld>
            <a:endParaRPr lang="es-EC"/>
          </a:p>
        </p:txBody>
      </p:sp>
    </p:spTree>
    <p:extLst>
      <p:ext uri="{BB962C8B-B14F-4D97-AF65-F5344CB8AC3E}">
        <p14:creationId xmlns:p14="http://schemas.microsoft.com/office/powerpoint/2010/main" val="97461911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93CE4-D4BC-42A7-BF48-1BA494A19F78}" type="datetimeFigureOut">
              <a:rPr lang="es-EC" smtClean="0"/>
              <a:t>19/04/2022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94AD-7BF9-4C39-BC9B-E46D099A33BB}" type="slidenum">
              <a:rPr lang="es-EC" smtClean="0"/>
              <a:t>‹Nº›</a:t>
            </a:fld>
            <a:endParaRPr lang="es-EC"/>
          </a:p>
        </p:txBody>
      </p:sp>
    </p:spTree>
    <p:extLst>
      <p:ext uri="{BB962C8B-B14F-4D97-AF65-F5344CB8AC3E}">
        <p14:creationId xmlns:p14="http://schemas.microsoft.com/office/powerpoint/2010/main" val="31306212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738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856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0324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151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988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396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3881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25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77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4114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6809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275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1639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21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22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5006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8341623"/>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Lst>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photo/?fbid=597825321526625&amp;set=pcb.597826568193167&amp;__cft__%5b0%5d=AZUCX8VLMOVhH60etxGGgdAq7UIog95banti3siqMKUezB-xY_tEF93YRbWkKwlo1qS9kFj1USlMtxerJRDMQusRtjc9TtwS6_30jAQqiHvGM9JLVjsD0UaTHMGVw4rC-jY&amp;__tn__=*bH-R"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s://www.facebook.com/photo/?fbid=597825284859962&amp;set=pcb.597826568193167&amp;__cft__%5b0%5d=AZUCX8VLMOVhH60etxGGgdAq7UIog95banti3siqMKUezB-xY_tEF93YRbWkKwlo1qS9kFj1USlMtxerJRDMQusRtjc9TtwS6_30jAQqiHvGM9JLVjsD0UaTHMGVw4rC-jY&amp;__tn__=*bH-R" TargetMode="Externa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rotWithShape="1">
          <a:blip r:embed="rId2">
            <a:extLst>
              <a:ext uri="{28A0092B-C50C-407E-A947-70E740481C1C}">
                <a14:useLocalDpi xmlns:a14="http://schemas.microsoft.com/office/drawing/2010/main" val="0"/>
              </a:ext>
            </a:extLst>
          </a:blip>
          <a:srcRect l="4781" t="-1818" r="4971" b="1818"/>
          <a:stretch/>
        </p:blipFill>
        <p:spPr bwMode="auto">
          <a:xfrm>
            <a:off x="2937163" y="314695"/>
            <a:ext cx="6317673" cy="1009718"/>
          </a:xfrm>
          <a:prstGeom prst="rect">
            <a:avLst/>
          </a:prstGeom>
          <a:noFill/>
          <a:ln>
            <a:noFill/>
          </a:ln>
        </p:spPr>
      </p:pic>
      <p:sp>
        <p:nvSpPr>
          <p:cNvPr id="5" name="Rectángulo 4"/>
          <p:cNvSpPr/>
          <p:nvPr/>
        </p:nvSpPr>
        <p:spPr>
          <a:xfrm>
            <a:off x="991672" y="2464441"/>
            <a:ext cx="9710671" cy="1456809"/>
          </a:xfrm>
          <a:prstGeom prst="rect">
            <a:avLst/>
          </a:prstGeom>
        </p:spPr>
        <p:txBody>
          <a:bodyPr wrap="square">
            <a:spAutoFit/>
          </a:bodyPr>
          <a:lstStyle/>
          <a:p>
            <a:pPr algn="ctr">
              <a:spcAft>
                <a:spcPts val="1950"/>
              </a:spcAft>
            </a:pPr>
            <a:r>
              <a:rPr lang="es-ES" sz="3600" b="1" dirty="0">
                <a:effectLst/>
                <a:latin typeface="Arial" panose="020B0604020202020204" pitchFamily="34" charset="0"/>
                <a:ea typeface="Tahoma" panose="020B0604030504040204" pitchFamily="34" charset="0"/>
                <a:cs typeface="Arial" panose="020B0604020202020204" pitchFamily="34" charset="0"/>
              </a:rPr>
              <a:t>RENDICIÓN DE CUENTAS </a:t>
            </a:r>
          </a:p>
          <a:p>
            <a:pPr algn="ctr">
              <a:spcAft>
                <a:spcPts val="1950"/>
              </a:spcAft>
            </a:pPr>
            <a:r>
              <a:rPr lang="es-ES" sz="3600" b="1" dirty="0">
                <a:latin typeface="Arial" panose="020B0604020202020204" pitchFamily="34" charset="0"/>
                <a:ea typeface="Tahoma" panose="020B0604030504040204" pitchFamily="34" charset="0"/>
                <a:cs typeface="Arial" panose="020B0604020202020204" pitchFamily="34" charset="0"/>
              </a:rPr>
              <a:t>2021</a:t>
            </a:r>
            <a:endParaRPr lang="es-EC" sz="3600" b="1" dirty="0">
              <a:effectLst/>
              <a:latin typeface="Arial" panose="020B0604020202020204" pitchFamily="34" charset="0"/>
              <a:ea typeface="Tahoma" panose="020B0604030504040204" pitchFamily="34" charset="0"/>
              <a:cs typeface="Arial" panose="020B0604020202020204" pitchFamily="34" charset="0"/>
            </a:endParaRPr>
          </a:p>
        </p:txBody>
      </p:sp>
      <p:sp>
        <p:nvSpPr>
          <p:cNvPr id="2" name="CuadroTexto 1"/>
          <p:cNvSpPr txBox="1"/>
          <p:nvPr/>
        </p:nvSpPr>
        <p:spPr>
          <a:xfrm>
            <a:off x="3483734" y="1678949"/>
            <a:ext cx="5293216" cy="523220"/>
          </a:xfrm>
          <a:prstGeom prst="rect">
            <a:avLst/>
          </a:prstGeom>
          <a:noFill/>
        </p:spPr>
        <p:txBody>
          <a:bodyPr wrap="square" rtlCol="0">
            <a:spAutoFit/>
          </a:bodyPr>
          <a:lstStyle/>
          <a:p>
            <a:r>
              <a:rPr lang="es-ES" sz="2800" dirty="0"/>
              <a:t>     Administración 2019- 2023</a:t>
            </a:r>
            <a:endParaRPr lang="es-EC" sz="2800" dirty="0"/>
          </a:p>
        </p:txBody>
      </p:sp>
      <p:sp>
        <p:nvSpPr>
          <p:cNvPr id="3" name="CuadroTexto 2"/>
          <p:cNvSpPr txBox="1"/>
          <p:nvPr/>
        </p:nvSpPr>
        <p:spPr>
          <a:xfrm>
            <a:off x="2240924" y="4275786"/>
            <a:ext cx="7778839" cy="1200329"/>
          </a:xfrm>
          <a:prstGeom prst="rect">
            <a:avLst/>
          </a:prstGeom>
          <a:noFill/>
        </p:spPr>
        <p:txBody>
          <a:bodyPr wrap="square" rtlCol="0">
            <a:spAutoFit/>
          </a:bodyPr>
          <a:lstStyle/>
          <a:p>
            <a:pPr algn="ctr"/>
            <a:r>
              <a:rPr lang="es-ES" sz="3600" dirty="0" err="1"/>
              <a:t>Tnlgo</a:t>
            </a:r>
            <a:r>
              <a:rPr lang="es-ES" sz="3600" dirty="0"/>
              <a:t>. Evelio Villamar Barboto </a:t>
            </a:r>
            <a:r>
              <a:rPr lang="es-ES" sz="3600" b="1" dirty="0"/>
              <a:t>CONCEJAL </a:t>
            </a:r>
            <a:endParaRPr lang="es-EC" sz="3600" b="1" dirty="0"/>
          </a:p>
        </p:txBody>
      </p:sp>
    </p:spTree>
    <p:extLst>
      <p:ext uri="{BB962C8B-B14F-4D97-AF65-F5344CB8AC3E}">
        <p14:creationId xmlns:p14="http://schemas.microsoft.com/office/powerpoint/2010/main" val="269277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1785" y="1646994"/>
            <a:ext cx="9296835" cy="4580331"/>
          </a:xfrm>
        </p:spPr>
        <p:txBody>
          <a:bodyPr>
            <a:normAutofit/>
          </a:bodyPr>
          <a:lstStyle/>
          <a:p>
            <a:pPr marL="0" lvl="0" indent="0" algn="just">
              <a:lnSpc>
                <a:spcPct val="107000"/>
              </a:lnSpc>
              <a:spcAft>
                <a:spcPts val="800"/>
              </a:spcAft>
              <a:buNone/>
            </a:pPr>
            <a:r>
              <a:rPr lang="es-EC" sz="1800" dirty="0">
                <a:solidFill>
                  <a:srgbClr val="000000"/>
                </a:solidFill>
                <a:effectLst/>
                <a:latin typeface="Arial" panose="020B0604020202020204" pitchFamily="34" charset="0"/>
                <a:ea typeface="Times New Roman" panose="02020603050405020304" pitchFamily="18" charset="0"/>
              </a:rPr>
              <a:t>Realice las gestiones respectiva de manera formal mediante oficios a los amigos que conforman el directorio Provincial de CREO con la finalidad de que nos donen 1000 pruebas rápidas de COVID 19 para que sean entregada al Director del Sub Centro de nuestro cantón Palenque, gracias al Ing. Omar Juez, a nuestro amigo Jaime </a:t>
            </a:r>
            <a:r>
              <a:rPr lang="es-EC" sz="1800" dirty="0" err="1">
                <a:solidFill>
                  <a:srgbClr val="000000"/>
                </a:solidFill>
                <a:effectLst/>
                <a:latin typeface="Arial" panose="020B0604020202020204" pitchFamily="34" charset="0"/>
                <a:ea typeface="Times New Roman" panose="02020603050405020304" pitchFamily="18" charset="0"/>
              </a:rPr>
              <a:t>Congrains</a:t>
            </a:r>
            <a:r>
              <a:rPr lang="es-EC" sz="1800" dirty="0">
                <a:solidFill>
                  <a:srgbClr val="000000"/>
                </a:solidFill>
                <a:effectLst/>
                <a:latin typeface="Arial" panose="020B0604020202020204" pitchFamily="34" charset="0"/>
                <a:ea typeface="Times New Roman" panose="02020603050405020304" pitchFamily="18" charset="0"/>
              </a:rPr>
              <a:t> Pimental fue posible está gestión y serán gratuitos para los hermanos </a:t>
            </a:r>
            <a:r>
              <a:rPr lang="es-EC" sz="1800" dirty="0" err="1">
                <a:solidFill>
                  <a:srgbClr val="000000"/>
                </a:solidFill>
                <a:effectLst/>
                <a:latin typeface="Arial" panose="020B0604020202020204" pitchFamily="34" charset="0"/>
                <a:ea typeface="Times New Roman" panose="02020603050405020304" pitchFamily="18" charset="0"/>
              </a:rPr>
              <a:t>Palenqueños</a:t>
            </a:r>
            <a:r>
              <a:rPr lang="es-EC" sz="1800" dirty="0">
                <a:solidFill>
                  <a:srgbClr val="000000"/>
                </a:solidFill>
                <a:effectLst/>
                <a:latin typeface="Arial" panose="020B0604020202020204" pitchFamily="34" charset="0"/>
                <a:ea typeface="Times New Roman" panose="02020603050405020304" pitchFamily="18" charset="0"/>
              </a:rPr>
              <a:t>.</a:t>
            </a:r>
            <a:endParaRPr lang="es-EC" sz="1800" dirty="0">
              <a:effectLst/>
              <a:latin typeface="Arial" panose="020B0604020202020204" pitchFamily="34" charset="0"/>
              <a:ea typeface="Times New Roman" panose="02020603050405020304" pitchFamily="18" charset="0"/>
            </a:endParaRPr>
          </a:p>
          <a:p>
            <a:pPr marL="0" indent="0">
              <a:buNone/>
            </a:pPr>
            <a:r>
              <a:rPr lang="es-EC" dirty="0"/>
              <a:t>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5" name="Imagen 4">
            <a:extLst>
              <a:ext uri="{FF2B5EF4-FFF2-40B4-BE49-F238E27FC236}">
                <a16:creationId xmlns="" xmlns:a16="http://schemas.microsoft.com/office/drawing/2014/main" id="{B7B48136-5DD6-433E-86BE-B0C4A6B08B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054" y="3527569"/>
            <a:ext cx="3080590" cy="2313463"/>
          </a:xfrm>
          <a:prstGeom prst="rect">
            <a:avLst/>
          </a:prstGeom>
          <a:noFill/>
          <a:ln>
            <a:noFill/>
          </a:ln>
        </p:spPr>
      </p:pic>
      <p:pic>
        <p:nvPicPr>
          <p:cNvPr id="6" name="Imagen 5">
            <a:extLst>
              <a:ext uri="{FF2B5EF4-FFF2-40B4-BE49-F238E27FC236}">
                <a16:creationId xmlns="" xmlns:a16="http://schemas.microsoft.com/office/drawing/2014/main" id="{6B08C0A5-7C35-4CC6-A968-B4BB6EC910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527570"/>
            <a:ext cx="3217159" cy="2313463"/>
          </a:xfrm>
          <a:prstGeom prst="rect">
            <a:avLst/>
          </a:prstGeom>
          <a:noFill/>
          <a:ln>
            <a:noFill/>
          </a:ln>
        </p:spPr>
      </p:pic>
    </p:spTree>
    <p:extLst>
      <p:ext uri="{BB962C8B-B14F-4D97-AF65-F5344CB8AC3E}">
        <p14:creationId xmlns:p14="http://schemas.microsoft.com/office/powerpoint/2010/main" val="393226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7137" y="1427906"/>
            <a:ext cx="9230508" cy="4794765"/>
          </a:xfrm>
        </p:spPr>
        <p:txBody>
          <a:bodyPr>
            <a:normAutofit/>
          </a:bodyPr>
          <a:lstStyle/>
          <a:p>
            <a:pPr marL="0" indent="0" algn="just">
              <a:buNone/>
            </a:pP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Hice la entrega de escobas para el Comité  22 de Agosto, las mismas que servirán de ayuda para realizar las mingas de limpieza. </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 igual manera participe junto a los miembros del comité en la entrega de reconocimiento al Párroco </a:t>
            </a:r>
            <a:r>
              <a:rPr lang="es-EC"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Pvdo</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s-EC"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Jhon</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Alexis Guzmán </a:t>
            </a:r>
            <a:r>
              <a:rPr lang="es-EC"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Gelvez</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por su esfuerzo, dedicación e invaluable labor de mejoramiento de nuestra Iglesia y ayudar a nuestra comunidad para la integración Cristiana a cada uno de los hogares </a:t>
            </a:r>
            <a:r>
              <a:rPr lang="es-EC"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Palenqueños</a:t>
            </a:r>
            <a:r>
              <a:rPr lang="es-EC"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endParaRPr lang="es-EC"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298291" y="322389"/>
            <a:ext cx="7004911" cy="1005927"/>
          </a:xfrm>
          <a:prstGeom prst="rect">
            <a:avLst/>
          </a:prstGeom>
        </p:spPr>
      </p:pic>
      <p:pic>
        <p:nvPicPr>
          <p:cNvPr id="7" name="Imagen 6">
            <a:extLst>
              <a:ext uri="{FF2B5EF4-FFF2-40B4-BE49-F238E27FC236}">
                <a16:creationId xmlns="" xmlns:a16="http://schemas.microsoft.com/office/drawing/2014/main" id="{9ABE45BB-856E-4E68-99BB-DD6F4F67F2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010" y="3429000"/>
            <a:ext cx="3404718" cy="2556164"/>
          </a:xfrm>
          <a:prstGeom prst="rect">
            <a:avLst/>
          </a:prstGeom>
          <a:noFill/>
          <a:ln>
            <a:noFill/>
          </a:ln>
        </p:spPr>
      </p:pic>
      <p:pic>
        <p:nvPicPr>
          <p:cNvPr id="8" name="Imagen 7">
            <a:extLst>
              <a:ext uri="{FF2B5EF4-FFF2-40B4-BE49-F238E27FC236}">
                <a16:creationId xmlns="" xmlns:a16="http://schemas.microsoft.com/office/drawing/2014/main" id="{F1B6780A-2714-4AE8-A46A-E8C3C22821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410" y="3429000"/>
            <a:ext cx="3402164" cy="2556164"/>
          </a:xfrm>
          <a:prstGeom prst="rect">
            <a:avLst/>
          </a:prstGeom>
          <a:noFill/>
          <a:ln>
            <a:noFill/>
          </a:ln>
        </p:spPr>
      </p:pic>
    </p:spTree>
    <p:extLst>
      <p:ext uri="{BB962C8B-B14F-4D97-AF65-F5344CB8AC3E}">
        <p14:creationId xmlns:p14="http://schemas.microsoft.com/office/powerpoint/2010/main" val="262489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6222" y="1590763"/>
            <a:ext cx="8915400" cy="4703929"/>
          </a:xfrm>
        </p:spPr>
        <p:txBody>
          <a:bodyPr>
            <a:normAutofit/>
          </a:bodyPr>
          <a:lstStyle/>
          <a:p>
            <a:pPr marL="0" lvl="0" indent="0" algn="just">
              <a:buNone/>
            </a:pPr>
            <a:r>
              <a:rPr lang="es-EC" sz="1800" dirty="0">
                <a:solidFill>
                  <a:srgbClr val="050505"/>
                </a:solidFill>
                <a:effectLst/>
                <a:latin typeface="Arial" panose="020B0604020202020204" pitchFamily="34" charset="0"/>
                <a:ea typeface="Times New Roman" panose="02020603050405020304" pitchFamily="18" charset="0"/>
              </a:rPr>
              <a:t>En compañía de los </a:t>
            </a:r>
            <a:r>
              <a:rPr lang="es-EC" sz="1800" dirty="0" smtClean="0">
                <a:solidFill>
                  <a:srgbClr val="050505"/>
                </a:solidFill>
                <a:effectLst/>
                <a:latin typeface="Arial" panose="020B0604020202020204" pitchFamily="34" charset="0"/>
                <a:ea typeface="Times New Roman" panose="02020603050405020304" pitchFamily="18" charset="0"/>
              </a:rPr>
              <a:t>ediles </a:t>
            </a:r>
            <a:r>
              <a:rPr lang="es-EC" sz="1800" dirty="0">
                <a:solidFill>
                  <a:srgbClr val="050505"/>
                </a:solidFill>
                <a:effectLst/>
                <a:latin typeface="Arial" panose="020B0604020202020204" pitchFamily="34" charset="0"/>
                <a:ea typeface="Times New Roman" panose="02020603050405020304" pitchFamily="18" charset="0"/>
              </a:rPr>
              <a:t>Isabel Herrera Ullon, </a:t>
            </a:r>
            <a:r>
              <a:rPr lang="es-EC" sz="1800" dirty="0" err="1">
                <a:solidFill>
                  <a:srgbClr val="050505"/>
                </a:solidFill>
                <a:effectLst/>
                <a:latin typeface="Arial" panose="020B0604020202020204" pitchFamily="34" charset="0"/>
                <a:ea typeface="Times New Roman" panose="02020603050405020304" pitchFamily="18" charset="0"/>
              </a:rPr>
              <a:t>Jinson</a:t>
            </a:r>
            <a:r>
              <a:rPr lang="es-EC" sz="1800" dirty="0">
                <a:solidFill>
                  <a:srgbClr val="050505"/>
                </a:solidFill>
                <a:effectLst/>
                <a:latin typeface="Arial" panose="020B0604020202020204" pitchFamily="34" charset="0"/>
                <a:ea typeface="Times New Roman" panose="02020603050405020304" pitchFamily="18" charset="0"/>
              </a:rPr>
              <a:t> Murrieta Cedeño, Lcda. Anita Vergara Villamar y varios compañeros de la Dirección de Gestión Social nos dirigimos hasta el recinto la Luz, ya que se había coordinado con el Ministerio de Salud Pública para llevar la Brigada médica done se pudo realizar pruebas rápidas COVID 19, y se procedió a la vacunación contra la influenza.</a:t>
            </a:r>
            <a:r>
              <a:rPr lang="es-EC" sz="1800" dirty="0">
                <a:solidFill>
                  <a:srgbClr val="000000"/>
                </a:solidFill>
                <a:effectLst/>
                <a:latin typeface="Arial" panose="020B0604020202020204" pitchFamily="34" charset="0"/>
                <a:ea typeface="Times New Roman" panose="02020603050405020304" pitchFamily="18" charset="0"/>
              </a:rPr>
              <a:t> </a:t>
            </a:r>
            <a:r>
              <a:rPr lang="es-EC" sz="1800" dirty="0">
                <a:solidFill>
                  <a:srgbClr val="050505"/>
                </a:solidFill>
                <a:effectLst/>
                <a:latin typeface="Arial" panose="020B0604020202020204" pitchFamily="34" charset="0"/>
                <a:ea typeface="Times New Roman" panose="02020603050405020304" pitchFamily="18" charset="0"/>
              </a:rPr>
              <a:t>Donde más de 100 habitantes de dicho recinto se vieron beneficiados.</a:t>
            </a:r>
            <a:endParaRPr lang="es-EC" sz="1800" dirty="0">
              <a:effectLst/>
              <a:latin typeface="Arial" panose="020B0604020202020204" pitchFamily="34" charset="0"/>
              <a:ea typeface="Times New Roman" panose="02020603050405020304" pitchFamily="18" charset="0"/>
            </a:endParaRPr>
          </a:p>
          <a:p>
            <a:pPr marL="0" indent="0">
              <a:buNone/>
            </a:pPr>
            <a:r>
              <a:rPr lang="es-EC" dirty="0"/>
              <a:t> </a:t>
            </a:r>
          </a:p>
          <a:p>
            <a:pPr marL="0" indent="0">
              <a:buNone/>
            </a:pPr>
            <a:endParaRPr lang="es-EC"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08420" y="317551"/>
            <a:ext cx="7000347" cy="1009718"/>
          </a:xfrm>
          <a:prstGeom prst="rect">
            <a:avLst/>
          </a:prstGeom>
          <a:noFill/>
          <a:ln>
            <a:noFill/>
          </a:ln>
        </p:spPr>
      </p:pic>
      <p:pic>
        <p:nvPicPr>
          <p:cNvPr id="6" name="Imagen 5">
            <a:extLst>
              <a:ext uri="{FF2B5EF4-FFF2-40B4-BE49-F238E27FC236}">
                <a16:creationId xmlns="" xmlns:a16="http://schemas.microsoft.com/office/drawing/2014/main" id="{4F7F0E6C-199D-44AD-A70A-68DA19D33B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378" y="3634017"/>
            <a:ext cx="3071208" cy="2303406"/>
          </a:xfrm>
          <a:prstGeom prst="rect">
            <a:avLst/>
          </a:prstGeom>
          <a:noFill/>
          <a:ln>
            <a:noFill/>
          </a:ln>
        </p:spPr>
      </p:pic>
      <p:pic>
        <p:nvPicPr>
          <p:cNvPr id="10" name="Imagen 9">
            <a:extLst>
              <a:ext uri="{FF2B5EF4-FFF2-40B4-BE49-F238E27FC236}">
                <a16:creationId xmlns="" xmlns:a16="http://schemas.microsoft.com/office/drawing/2014/main" id="{DD19C9AF-293F-45A9-B292-AA9DE6ED54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393" y="3634017"/>
            <a:ext cx="3071834" cy="2303406"/>
          </a:xfrm>
          <a:prstGeom prst="rect">
            <a:avLst/>
          </a:prstGeom>
          <a:noFill/>
          <a:ln>
            <a:noFill/>
          </a:ln>
        </p:spPr>
      </p:pic>
    </p:spTree>
    <p:extLst>
      <p:ext uri="{BB962C8B-B14F-4D97-AF65-F5344CB8AC3E}">
        <p14:creationId xmlns:p14="http://schemas.microsoft.com/office/powerpoint/2010/main" val="198584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4894" y="1519707"/>
            <a:ext cx="9339539" cy="4755186"/>
          </a:xfrm>
        </p:spPr>
        <p:txBody>
          <a:bodyPr>
            <a:normAutofit/>
          </a:bodyPr>
          <a:lstStyle/>
          <a:p>
            <a:pPr marL="0" indent="0" algn="just">
              <a:buNone/>
            </a:pPr>
            <a:r>
              <a:rPr lang="es-EC" sz="1800" dirty="0">
                <a:solidFill>
                  <a:schemeClr val="tx1"/>
                </a:solidFill>
                <a:effectLst/>
                <a:latin typeface="Arial" panose="020B0604020202020204" pitchFamily="34" charset="0"/>
                <a:ea typeface="Times New Roman" panose="02020603050405020304" pitchFamily="18" charset="0"/>
              </a:rPr>
              <a:t>Visite la clínica de rehabilitación, con la finalidad de ayudar a estos jovencitos un su recuperación e impulsarlos a salir adelante por el bienestar de ellos y su familia, ya que toda ayuda la hago de corazón y la buena predisposición de cada joven que requieren salir adelante del mundo de las drogas.</a:t>
            </a:r>
          </a:p>
          <a:p>
            <a:pPr marL="0" indent="0">
              <a:buNone/>
            </a:pPr>
            <a:endParaRPr lang="en-U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14491" y="276606"/>
            <a:ext cx="7000347" cy="1009718"/>
          </a:xfrm>
          <a:prstGeom prst="rect">
            <a:avLst/>
          </a:prstGeom>
          <a:noFill/>
          <a:ln>
            <a:noFill/>
          </a:ln>
        </p:spPr>
      </p:pic>
      <p:pic>
        <p:nvPicPr>
          <p:cNvPr id="5" name="Imagen 4">
            <a:extLst>
              <a:ext uri="{FF2B5EF4-FFF2-40B4-BE49-F238E27FC236}">
                <a16:creationId xmlns="" xmlns:a16="http://schemas.microsoft.com/office/drawing/2014/main" id="{5014CA8E-1EB1-4A5C-94CC-BC3882157B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491" y="3019425"/>
            <a:ext cx="3492393" cy="2623668"/>
          </a:xfrm>
          <a:prstGeom prst="rect">
            <a:avLst/>
          </a:prstGeom>
          <a:noFill/>
          <a:ln>
            <a:noFill/>
          </a:ln>
        </p:spPr>
      </p:pic>
      <p:pic>
        <p:nvPicPr>
          <p:cNvPr id="7" name="Imagen 6">
            <a:extLst>
              <a:ext uri="{FF2B5EF4-FFF2-40B4-BE49-F238E27FC236}">
                <a16:creationId xmlns="" xmlns:a16="http://schemas.microsoft.com/office/drawing/2014/main" id="{BB406A56-AE7F-450E-A903-61AC702057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0936" y="3019425"/>
            <a:ext cx="2623792" cy="2968766"/>
          </a:xfrm>
          <a:prstGeom prst="rect">
            <a:avLst/>
          </a:prstGeom>
          <a:noFill/>
          <a:ln>
            <a:noFill/>
          </a:ln>
        </p:spPr>
      </p:pic>
    </p:spTree>
    <p:extLst>
      <p:ext uri="{BB962C8B-B14F-4D97-AF65-F5344CB8AC3E}">
        <p14:creationId xmlns:p14="http://schemas.microsoft.com/office/powerpoint/2010/main" val="18280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23766" y="1409822"/>
            <a:ext cx="9361019" cy="4707643"/>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rPr>
              <a:t>Cumpliendo con la invitación efectuada por el Ab. Andrés Patiño San </a:t>
            </a:r>
            <a:r>
              <a:rPr lang="es-ES" sz="1800" dirty="0" err="1">
                <a:solidFill>
                  <a:schemeClr val="tx1"/>
                </a:solidFill>
                <a:effectLst/>
                <a:latin typeface="Arial" panose="020B0604020202020204" pitchFamily="34" charset="0"/>
                <a:ea typeface="Calibri" panose="020F0502020204030204" pitchFamily="34" charset="0"/>
              </a:rPr>
              <a:t>Yeng</a:t>
            </a:r>
            <a:r>
              <a:rPr lang="es-ES" sz="1800" dirty="0">
                <a:solidFill>
                  <a:schemeClr val="tx1"/>
                </a:solidFill>
                <a:effectLst/>
                <a:latin typeface="Arial" panose="020B0604020202020204" pitchFamily="34" charset="0"/>
                <a:ea typeface="Calibri" panose="020F0502020204030204" pitchFamily="34" charset="0"/>
              </a:rPr>
              <a:t>, Comisario Municipal del GAD Palenque participe en la sala de sesiones del Gobierno Autónomo Descentralizado Municipal del Cantón Palenque en compañía de los concejales Lcda. Ana Vergara Villamar, Isabel Herrera </a:t>
            </a:r>
            <a:r>
              <a:rPr lang="es-ES" sz="1800" dirty="0" err="1">
                <a:solidFill>
                  <a:schemeClr val="tx1"/>
                </a:solidFill>
                <a:effectLst/>
                <a:latin typeface="Arial" panose="020B0604020202020204" pitchFamily="34" charset="0"/>
                <a:ea typeface="Calibri" panose="020F0502020204030204" pitchFamily="34" charset="0"/>
              </a:rPr>
              <a:t>Ullon</a:t>
            </a:r>
            <a:r>
              <a:rPr lang="es-ES" sz="1800" dirty="0">
                <a:solidFill>
                  <a:schemeClr val="tx1"/>
                </a:solidFill>
                <a:effectLst/>
                <a:latin typeface="Arial" panose="020B0604020202020204" pitchFamily="34" charset="0"/>
                <a:ea typeface="Calibri" panose="020F0502020204030204" pitchFamily="34" charset="0"/>
              </a:rPr>
              <a:t>, y </a:t>
            </a:r>
            <a:r>
              <a:rPr lang="es-ES" sz="1800" dirty="0" err="1">
                <a:solidFill>
                  <a:schemeClr val="tx1"/>
                </a:solidFill>
                <a:effectLst/>
                <a:latin typeface="Arial" panose="020B0604020202020204" pitchFamily="34" charset="0"/>
                <a:ea typeface="Calibri" panose="020F0502020204030204" pitchFamily="34" charset="0"/>
              </a:rPr>
              <a:t>Jinson</a:t>
            </a:r>
            <a:r>
              <a:rPr lang="es-ES" sz="1800" dirty="0">
                <a:solidFill>
                  <a:schemeClr val="tx1"/>
                </a:solidFill>
                <a:effectLst/>
                <a:latin typeface="Arial" panose="020B0604020202020204" pitchFamily="34" charset="0"/>
                <a:ea typeface="Calibri" panose="020F0502020204030204" pitchFamily="34" charset="0"/>
              </a:rPr>
              <a:t> Murrieta Cedeño, en la socialización de la Ordenanza Sustitutiva que Regula el Servicio de Transporte Terrestre, Comercial, Alternativo – Excepcional de </a:t>
            </a:r>
            <a:r>
              <a:rPr lang="es-ES" sz="1800" dirty="0" err="1">
                <a:solidFill>
                  <a:schemeClr val="tx1"/>
                </a:solidFill>
                <a:effectLst/>
                <a:latin typeface="Arial" panose="020B0604020202020204" pitchFamily="34" charset="0"/>
                <a:ea typeface="Calibri" panose="020F0502020204030204" pitchFamily="34" charset="0"/>
              </a:rPr>
              <a:t>Tricimotos</a:t>
            </a:r>
            <a:r>
              <a:rPr lang="es-ES" sz="1800" dirty="0">
                <a:solidFill>
                  <a:schemeClr val="tx1"/>
                </a:solidFill>
                <a:effectLst/>
                <a:latin typeface="Arial" panose="020B0604020202020204" pitchFamily="34" charset="0"/>
                <a:ea typeface="Calibri" panose="020F0502020204030204" pitchFamily="34" charset="0"/>
              </a:rPr>
              <a:t>, en el Cantón Palenque.</a:t>
            </a: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899684" y="106677"/>
            <a:ext cx="7000347" cy="1009718"/>
          </a:xfrm>
          <a:prstGeom prst="rect">
            <a:avLst/>
          </a:prstGeom>
          <a:noFill/>
          <a:ln>
            <a:noFill/>
          </a:ln>
        </p:spPr>
      </p:pic>
      <p:pic>
        <p:nvPicPr>
          <p:cNvPr id="6" name="Imagen 5">
            <a:extLst>
              <a:ext uri="{FF2B5EF4-FFF2-40B4-BE49-F238E27FC236}">
                <a16:creationId xmlns="" xmlns:a16="http://schemas.microsoft.com/office/drawing/2014/main" id="{81FF8CDB-5824-4B86-B2DA-30F259F5E5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014" y="3429000"/>
            <a:ext cx="3093843" cy="2319828"/>
          </a:xfrm>
          <a:prstGeom prst="rect">
            <a:avLst/>
          </a:prstGeom>
          <a:noFill/>
          <a:ln>
            <a:noFill/>
          </a:ln>
        </p:spPr>
      </p:pic>
      <p:pic>
        <p:nvPicPr>
          <p:cNvPr id="7" name="Imagen 6">
            <a:extLst>
              <a:ext uri="{FF2B5EF4-FFF2-40B4-BE49-F238E27FC236}">
                <a16:creationId xmlns="" xmlns:a16="http://schemas.microsoft.com/office/drawing/2014/main" id="{C09B81B7-E8AC-4A3F-8946-89AF8EE9EB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590" y="3429000"/>
            <a:ext cx="3093104" cy="2319828"/>
          </a:xfrm>
          <a:prstGeom prst="rect">
            <a:avLst/>
          </a:prstGeom>
          <a:noFill/>
          <a:ln>
            <a:noFill/>
          </a:ln>
        </p:spPr>
      </p:pic>
    </p:spTree>
    <p:extLst>
      <p:ext uri="{BB962C8B-B14F-4D97-AF65-F5344CB8AC3E}">
        <p14:creationId xmlns:p14="http://schemas.microsoft.com/office/powerpoint/2010/main" val="14180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6129" y="1619032"/>
            <a:ext cx="8888637" cy="4318129"/>
          </a:xfrm>
        </p:spPr>
        <p:txBody>
          <a:bodyPr/>
          <a:lstStyle/>
          <a:p>
            <a:pPr marL="0" lvl="0" indent="0" algn="just">
              <a:buNone/>
            </a:pP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en-U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13655" y="317549"/>
            <a:ext cx="7000347" cy="1009718"/>
          </a:xfrm>
          <a:prstGeom prst="rect">
            <a:avLst/>
          </a:prstGeom>
          <a:noFill/>
          <a:ln>
            <a:noFill/>
          </a:ln>
        </p:spPr>
      </p:pic>
      <p:sp>
        <p:nvSpPr>
          <p:cNvPr id="8" name="CuadroTexto 7">
            <a:extLst>
              <a:ext uri="{FF2B5EF4-FFF2-40B4-BE49-F238E27FC236}">
                <a16:creationId xmlns="" xmlns:a16="http://schemas.microsoft.com/office/drawing/2014/main" id="{03F4D6E0-740C-49BB-8A26-1F2D09296A3F}"/>
              </a:ext>
            </a:extLst>
          </p:cNvPr>
          <p:cNvSpPr txBox="1"/>
          <p:nvPr/>
        </p:nvSpPr>
        <p:spPr>
          <a:xfrm>
            <a:off x="1444337" y="1908120"/>
            <a:ext cx="3792681" cy="3330848"/>
          </a:xfrm>
          <a:prstGeom prst="rect">
            <a:avLst/>
          </a:prstGeom>
          <a:noFill/>
        </p:spPr>
        <p:txBody>
          <a:bodyPr wrap="square">
            <a:spAutoFit/>
          </a:bodyPr>
          <a:lstStyle/>
          <a:p>
            <a:pPr lvl="0" algn="just">
              <a:lnSpc>
                <a:spcPct val="107000"/>
              </a:lnSpc>
              <a:spcAft>
                <a:spcPts val="800"/>
              </a:spcAft>
            </a:pPr>
            <a:r>
              <a:rPr lang="es-EC" sz="1800" dirty="0">
                <a:effectLst/>
                <a:latin typeface="Arial" panose="020B0604020202020204" pitchFamily="34" charset="0"/>
                <a:ea typeface="Times New Roman" panose="02020603050405020304" pitchFamily="18" charset="0"/>
              </a:rPr>
              <a:t>Junto con el señor Alcalde Alfredo Chang Hi Fong y funcionarios del Gobierno Autónomo Descentralizado Municipal del Cantón realizamos la entrega de raciones alimenticia, a los miembros de la Asociación Una Oportunidad para Vivir, raciones donadas por los Directores de la Iglesia Jesucristo de Los Santos de los Últimos Días.</a:t>
            </a:r>
          </a:p>
        </p:txBody>
      </p:sp>
      <p:pic>
        <p:nvPicPr>
          <p:cNvPr id="9" name="Imagen 8">
            <a:extLst>
              <a:ext uri="{FF2B5EF4-FFF2-40B4-BE49-F238E27FC236}">
                <a16:creationId xmlns="" xmlns:a16="http://schemas.microsoft.com/office/drawing/2014/main" id="{A8BF63E2-AF6F-48ED-B2B3-7DFF87843B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01949"/>
            <a:ext cx="2717947" cy="2454102"/>
          </a:xfrm>
          <a:prstGeom prst="rect">
            <a:avLst/>
          </a:prstGeom>
          <a:noFill/>
          <a:ln>
            <a:noFill/>
          </a:ln>
        </p:spPr>
      </p:pic>
    </p:spTree>
    <p:extLst>
      <p:ext uri="{BB962C8B-B14F-4D97-AF65-F5344CB8AC3E}">
        <p14:creationId xmlns:p14="http://schemas.microsoft.com/office/powerpoint/2010/main" val="279889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4538" y="1745376"/>
            <a:ext cx="9060076" cy="4626591"/>
          </a:xfrm>
        </p:spPr>
        <p:txBody>
          <a:bodyPr>
            <a:normAutofit/>
          </a:bodyPr>
          <a:lstStyle/>
          <a:p>
            <a:pPr marL="0" indent="0" algn="just">
              <a:buNone/>
            </a:pP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Siempre es importante actualizar nuestros </a:t>
            </a:r>
            <a:r>
              <a:rPr lang="es-ES" sz="1800" dirty="0" err="1"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conocimentos</a:t>
            </a: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y cumpliendo </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 la invitación efectuada por la Asociación de Municipalidades Ecuatoriana (AME) participe en la capacitación de manera virtual con el tema Integración del Concejo Municipal y las Comisiones permanentes</a:t>
            </a:r>
            <a:r>
              <a:rPr lang="es-EC" dirty="0">
                <a:solidFill>
                  <a:schemeClr val="tx1"/>
                </a:solidFill>
                <a:latin typeface="Arial" panose="020B0604020202020204" pitchFamily="34" charset="0"/>
                <a:cs typeface="Arial" pitchFamily="34" charset="0"/>
              </a:rPr>
              <a:t> </a:t>
            </a:r>
            <a:endParaRPr lang="es-ES" dirty="0">
              <a:solidFill>
                <a:schemeClr val="tx1"/>
              </a:solidFill>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42217" y="290255"/>
            <a:ext cx="7000347" cy="1009718"/>
          </a:xfrm>
          <a:prstGeom prst="rect">
            <a:avLst/>
          </a:prstGeom>
          <a:noFill/>
          <a:ln>
            <a:noFill/>
          </a:ln>
        </p:spPr>
      </p:pic>
      <p:pic>
        <p:nvPicPr>
          <p:cNvPr id="6" name="Imagen 5">
            <a:extLst>
              <a:ext uri="{FF2B5EF4-FFF2-40B4-BE49-F238E27FC236}">
                <a16:creationId xmlns="" xmlns:a16="http://schemas.microsoft.com/office/drawing/2014/main" id="{10718A1F-D679-4AB6-9AC6-343EB90A43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257"/>
          <a:stretch/>
        </p:blipFill>
        <p:spPr bwMode="auto">
          <a:xfrm>
            <a:off x="2033356" y="3429000"/>
            <a:ext cx="3480753" cy="1956363"/>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 xmlns:a16="http://schemas.microsoft.com/office/drawing/2014/main" id="{144DEE34-0202-4EAC-BA19-B2C13472E0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53" r="7980" b="17582"/>
          <a:stretch/>
        </p:blipFill>
        <p:spPr bwMode="auto">
          <a:xfrm>
            <a:off x="5846085" y="3428999"/>
            <a:ext cx="3496479" cy="19563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659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2381" y="1723673"/>
            <a:ext cx="8915400" cy="4664247"/>
          </a:xfrm>
        </p:spPr>
        <p:txBody>
          <a:bodyPr>
            <a:normAutofit/>
          </a:bodyPr>
          <a:lstStyle/>
          <a:p>
            <a:pPr marL="0" indent="0" algn="just">
              <a:buNone/>
            </a:pPr>
            <a:r>
              <a:rPr lang="es-ES" sz="1800" dirty="0">
                <a:solidFill>
                  <a:schemeClr val="tx1"/>
                </a:solidFill>
                <a:effectLst/>
                <a:latin typeface="Arial" panose="020B0604020202020204" pitchFamily="34" charset="0"/>
                <a:ea typeface="Calibri" panose="020F0502020204030204" pitchFamily="34" charset="0"/>
              </a:rPr>
              <a:t>Participe en la reunión del COE cantonal Nº 19 donde se analizaron nuevas medidas emitidas por autoridades nacionales ante el acelerado incremento de contagios de Covid-19 en Palenque, con la participación de autoridades del Cantón Palenque, funcionarios del GAD Palenque y del Ministerio de Salud Pública se tomaron nuevas medidas que rigen a partir del 21 hasta el viernes 23 </a:t>
            </a:r>
            <a:r>
              <a:rPr lang="es-ES" sz="1800" dirty="0">
                <a:solidFill>
                  <a:srgbClr val="050505"/>
                </a:solidFill>
                <a:effectLst/>
                <a:latin typeface="Arial" panose="020B0604020202020204" pitchFamily="34" charset="0"/>
                <a:ea typeface="Calibri" panose="020F0502020204030204" pitchFamily="34" charset="0"/>
              </a:rPr>
              <a:t>de abril de 2021</a:t>
            </a:r>
            <a:endParaRPr lang="es-EC" dirty="0">
              <a:solidFill>
                <a:schemeClr val="tx1"/>
              </a:solidFill>
              <a:latin typeface="Arial" panose="020B0604020202020204" pitchFamily="34" charset="0"/>
              <a:cs typeface="Arial" panose="020B0604020202020204" pitchFamily="34" charset="0"/>
            </a:endParaRPr>
          </a:p>
          <a:p>
            <a:pPr marL="0" lvl="0" indent="0" algn="just">
              <a:buNone/>
            </a:pP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542381" y="327986"/>
            <a:ext cx="7000347" cy="1009718"/>
          </a:xfrm>
          <a:prstGeom prst="rect">
            <a:avLst/>
          </a:prstGeom>
          <a:noFill/>
          <a:ln>
            <a:noFill/>
          </a:ln>
        </p:spPr>
      </p:pic>
      <p:pic>
        <p:nvPicPr>
          <p:cNvPr id="10" name="Imagen 9">
            <a:extLst>
              <a:ext uri="{FF2B5EF4-FFF2-40B4-BE49-F238E27FC236}">
                <a16:creationId xmlns="" xmlns:a16="http://schemas.microsoft.com/office/drawing/2014/main" id="{F6313E47-B250-43CA-BF70-5B4826E499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127" y="3645478"/>
            <a:ext cx="3035185" cy="2279168"/>
          </a:xfrm>
          <a:prstGeom prst="rect">
            <a:avLst/>
          </a:prstGeom>
          <a:noFill/>
          <a:ln>
            <a:noFill/>
          </a:ln>
        </p:spPr>
      </p:pic>
      <p:pic>
        <p:nvPicPr>
          <p:cNvPr id="11" name="Imagen 10">
            <a:extLst>
              <a:ext uri="{FF2B5EF4-FFF2-40B4-BE49-F238E27FC236}">
                <a16:creationId xmlns="" xmlns:a16="http://schemas.microsoft.com/office/drawing/2014/main" id="{D573E0B4-5787-4321-9A3D-6DB22B2372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497"/>
          <a:stretch/>
        </p:blipFill>
        <p:spPr bwMode="auto">
          <a:xfrm>
            <a:off x="5883851" y="3645478"/>
            <a:ext cx="3529931" cy="22791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13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81555" y="1435817"/>
            <a:ext cx="3509100" cy="5155648"/>
          </a:xfrm>
        </p:spPr>
        <p:txBody>
          <a:bodyPr/>
          <a:lstStyle/>
          <a:p>
            <a:pPr marL="0" indent="0" algn="just">
              <a:buNone/>
            </a:pPr>
            <a:r>
              <a:rPr lang="es-ES" dirty="0">
                <a:solidFill>
                  <a:schemeClr val="tx1"/>
                </a:solidFill>
                <a:latin typeface="Arial" panose="020B0604020202020204" pitchFamily="34" charset="0"/>
                <a:ea typeface="Calibri" panose="020F0502020204030204" pitchFamily="34" charset="0"/>
                <a:cs typeface="Arial" panose="020B0604020202020204" pitchFamily="34" charset="0"/>
              </a:rPr>
              <a:t>En sección de concejo </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se recibió al Señor Fausto Boza Fajardo, Presidente de la Asociación </a:t>
            </a:r>
            <a:r>
              <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Una Oportunidad Para Vivir”, con la finalidad de tratar el tema de la adquisición de un solar para la construcción de una clínica de hemodiálisis en el cantón, entre los puntos tratados se realizó la entrega de reconocimiento por su labor al Msc. Henry Guerrero Quintana, Director Distrital de Educación 12D05 Palenque – Vinces </a:t>
            </a:r>
            <a:endParaRPr lang="es-EC" dirty="0">
              <a:solidFill>
                <a:schemeClr val="tx1"/>
              </a:solidFill>
              <a:latin typeface="Arial" panose="020B0604020202020204" pitchFamily="34" charset="0"/>
              <a:cs typeface="Arial" pitchFamily="34" charset="0"/>
            </a:endParaRPr>
          </a:p>
          <a:p>
            <a:pPr marL="0" indent="0" algn="just">
              <a:buNone/>
            </a:pP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073105" y="306448"/>
            <a:ext cx="7000347" cy="1009718"/>
          </a:xfrm>
          <a:prstGeom prst="rect">
            <a:avLst/>
          </a:prstGeom>
          <a:noFill/>
          <a:ln>
            <a:noFill/>
          </a:ln>
        </p:spPr>
      </p:pic>
      <p:pic>
        <p:nvPicPr>
          <p:cNvPr id="6" name="Imagen 5">
            <a:extLst>
              <a:ext uri="{FF2B5EF4-FFF2-40B4-BE49-F238E27FC236}">
                <a16:creationId xmlns="" xmlns:a16="http://schemas.microsoft.com/office/drawing/2014/main" id="{0DC15B2F-E4FE-406D-8C61-3A5421A962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705" y="1500260"/>
            <a:ext cx="2748193" cy="2060358"/>
          </a:xfrm>
          <a:prstGeom prst="rect">
            <a:avLst/>
          </a:prstGeom>
          <a:noFill/>
          <a:ln>
            <a:noFill/>
          </a:ln>
        </p:spPr>
      </p:pic>
      <p:pic>
        <p:nvPicPr>
          <p:cNvPr id="8" name="Imagen 7">
            <a:extLst>
              <a:ext uri="{FF2B5EF4-FFF2-40B4-BE49-F238E27FC236}">
                <a16:creationId xmlns="" xmlns:a16="http://schemas.microsoft.com/office/drawing/2014/main" id="{D1D21EB9-9826-440E-997B-1333CA3A14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208" t="37616" r="26631" b="37889"/>
          <a:stretch/>
        </p:blipFill>
        <p:spPr bwMode="auto">
          <a:xfrm>
            <a:off x="5525975" y="3744712"/>
            <a:ext cx="3547477" cy="2312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349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9804" y="1664106"/>
            <a:ext cx="9274741" cy="5087155"/>
          </a:xfrm>
        </p:spPr>
        <p:txBody>
          <a:bodyPr>
            <a:normAutofit/>
          </a:bodyPr>
          <a:lstStyle/>
          <a:p>
            <a:pPr marL="0" indent="0" algn="just">
              <a:buNone/>
            </a:pPr>
            <a:r>
              <a:rPr lang="es-EC" sz="1800" dirty="0" smtClean="0">
                <a:solidFill>
                  <a:srgbClr val="050505"/>
                </a:solidFill>
                <a:effectLst/>
                <a:latin typeface="Arial" panose="020B0604020202020204" pitchFamily="34" charset="0"/>
                <a:ea typeface="Times New Roman" panose="02020603050405020304" pitchFamily="18" charset="0"/>
              </a:rPr>
              <a:t>Siguiendo con las capacitaciones participe en </a:t>
            </a:r>
            <a:r>
              <a:rPr lang="es-EC" sz="1800" dirty="0">
                <a:solidFill>
                  <a:srgbClr val="050505"/>
                </a:solidFill>
                <a:effectLst/>
                <a:latin typeface="Arial" panose="020B0604020202020204" pitchFamily="34" charset="0"/>
                <a:ea typeface="Times New Roman" panose="02020603050405020304" pitchFamily="18" charset="0"/>
              </a:rPr>
              <a:t>compañía del señor Alcalde Alfredo Chang Hi Fong y los ediles Isabel Herrera Ullon, </a:t>
            </a:r>
            <a:r>
              <a:rPr lang="es-EC" sz="1800" dirty="0" err="1">
                <a:solidFill>
                  <a:srgbClr val="050505"/>
                </a:solidFill>
                <a:effectLst/>
                <a:latin typeface="Arial" panose="020B0604020202020204" pitchFamily="34" charset="0"/>
                <a:ea typeface="Times New Roman" panose="02020603050405020304" pitchFamily="18" charset="0"/>
              </a:rPr>
              <a:t>Jinson</a:t>
            </a:r>
            <a:r>
              <a:rPr lang="es-EC" sz="1800" dirty="0">
                <a:solidFill>
                  <a:srgbClr val="050505"/>
                </a:solidFill>
                <a:effectLst/>
                <a:latin typeface="Arial" panose="020B0604020202020204" pitchFamily="34" charset="0"/>
                <a:ea typeface="Times New Roman" panose="02020603050405020304" pitchFamily="18" charset="0"/>
              </a:rPr>
              <a:t> Murrieta Cedeño, y Anita Vergara Villamar en capacitación </a:t>
            </a:r>
            <a:r>
              <a:rPr lang="es-EC" sz="1800" dirty="0" smtClean="0">
                <a:solidFill>
                  <a:srgbClr val="050505"/>
                </a:solidFill>
                <a:effectLst/>
                <a:latin typeface="Arial" panose="020B0604020202020204" pitchFamily="34" charset="0"/>
                <a:ea typeface="Times New Roman" panose="02020603050405020304" pitchFamily="18" charset="0"/>
              </a:rPr>
              <a:t>presencia dirigida por el AME </a:t>
            </a:r>
            <a:r>
              <a:rPr lang="es-EC" sz="1800" dirty="0">
                <a:solidFill>
                  <a:srgbClr val="050505"/>
                </a:solidFill>
                <a:effectLst/>
                <a:latin typeface="Arial" panose="020B0604020202020204" pitchFamily="34" charset="0"/>
                <a:ea typeface="Times New Roman" panose="02020603050405020304" pitchFamily="18" charset="0"/>
              </a:rPr>
              <a:t>dirigido a autoridades y funcionarios de los </a:t>
            </a:r>
            <a:r>
              <a:rPr lang="es-EC" sz="1800" dirty="0" err="1">
                <a:solidFill>
                  <a:srgbClr val="050505"/>
                </a:solidFill>
                <a:effectLst/>
                <a:latin typeface="Arial" panose="020B0604020202020204" pitchFamily="34" charset="0"/>
                <a:ea typeface="Times New Roman" panose="02020603050405020304" pitchFamily="18" charset="0"/>
              </a:rPr>
              <a:t>GADs</a:t>
            </a:r>
            <a:r>
              <a:rPr lang="es-EC" sz="1800" dirty="0">
                <a:solidFill>
                  <a:srgbClr val="050505"/>
                </a:solidFill>
                <a:effectLst/>
                <a:latin typeface="Arial" panose="020B0604020202020204" pitchFamily="34" charset="0"/>
                <a:ea typeface="Times New Roman" panose="02020603050405020304" pitchFamily="18" charset="0"/>
              </a:rPr>
              <a:t> </a:t>
            </a:r>
            <a:r>
              <a:rPr lang="es-EC" sz="1800" dirty="0" smtClean="0">
                <a:solidFill>
                  <a:srgbClr val="050505"/>
                </a:solidFill>
                <a:effectLst/>
                <a:latin typeface="Arial" panose="020B0604020202020204" pitchFamily="34" charset="0"/>
                <a:ea typeface="Times New Roman" panose="02020603050405020304" pitchFamily="18" charset="0"/>
              </a:rPr>
              <a:t>municipales.</a:t>
            </a:r>
            <a:endParaRPr lang="es-EC" sz="2000"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45913" y="304947"/>
            <a:ext cx="7000347" cy="1009718"/>
          </a:xfrm>
          <a:prstGeom prst="rect">
            <a:avLst/>
          </a:prstGeom>
          <a:noFill/>
          <a:ln>
            <a:noFill/>
          </a:ln>
        </p:spPr>
      </p:pic>
      <p:pic>
        <p:nvPicPr>
          <p:cNvPr id="7" name="Imagen 6">
            <a:extLst>
              <a:ext uri="{FF2B5EF4-FFF2-40B4-BE49-F238E27FC236}">
                <a16:creationId xmlns="" xmlns:a16="http://schemas.microsoft.com/office/drawing/2014/main" id="{A1180600-7B58-48A7-94CD-B9FCA1881B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541" y="3235036"/>
            <a:ext cx="3426402" cy="2684616"/>
          </a:xfrm>
          <a:prstGeom prst="rect">
            <a:avLst/>
          </a:prstGeom>
          <a:noFill/>
          <a:ln>
            <a:noFill/>
          </a:ln>
        </p:spPr>
      </p:pic>
      <p:pic>
        <p:nvPicPr>
          <p:cNvPr id="8" name="Imagen 7">
            <a:extLst>
              <a:ext uri="{FF2B5EF4-FFF2-40B4-BE49-F238E27FC236}">
                <a16:creationId xmlns="" xmlns:a16="http://schemas.microsoft.com/office/drawing/2014/main" id="{388F3A4A-CD5E-4266-83A4-98636ECEA5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991" y="3235036"/>
            <a:ext cx="3588069" cy="2684616"/>
          </a:xfrm>
          <a:prstGeom prst="rect">
            <a:avLst/>
          </a:prstGeom>
          <a:noFill/>
          <a:ln>
            <a:noFill/>
          </a:ln>
        </p:spPr>
      </p:pic>
    </p:spTree>
    <p:extLst>
      <p:ext uri="{BB962C8B-B14F-4D97-AF65-F5344CB8AC3E}">
        <p14:creationId xmlns:p14="http://schemas.microsoft.com/office/powerpoint/2010/main" val="34163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62341" y="289112"/>
            <a:ext cx="7000347" cy="1009718"/>
          </a:xfrm>
          <a:prstGeom prst="rect">
            <a:avLst/>
          </a:prstGeom>
          <a:noFill/>
          <a:ln>
            <a:noFill/>
          </a:ln>
        </p:spPr>
      </p:pic>
      <p:sp>
        <p:nvSpPr>
          <p:cNvPr id="6" name="Marcador de contenido 5"/>
          <p:cNvSpPr>
            <a:spLocks noGrp="1"/>
          </p:cNvSpPr>
          <p:nvPr>
            <p:ph idx="1"/>
          </p:nvPr>
        </p:nvSpPr>
        <p:spPr>
          <a:xfrm>
            <a:off x="1532587" y="1477432"/>
            <a:ext cx="9659154" cy="4781700"/>
          </a:xfrm>
        </p:spPr>
        <p:txBody>
          <a:bodyPr>
            <a:noAutofit/>
          </a:bodyPr>
          <a:lstStyle/>
          <a:p>
            <a:pPr marL="0" indent="0" algn="just">
              <a:buNone/>
              <a:tabLst>
                <a:tab pos="355600" algn="l"/>
              </a:tabLst>
            </a:pPr>
            <a:r>
              <a:rPr lang="es-EC" sz="2600" dirty="0">
                <a:solidFill>
                  <a:schemeClr val="tx1"/>
                </a:solidFill>
                <a:latin typeface="Arial" panose="020B0604020202020204" pitchFamily="34" charset="0"/>
                <a:cs typeface="Arial" panose="020B0604020202020204" pitchFamily="34" charset="0"/>
              </a:rPr>
              <a:t>DANDO CUMPLIMIENTO A LA LEY ORGÁNICA DE PARTICIPACIÓN CIUDADANA Y CONTROL SOCIAL EN SUS ARTÍCULOS </a:t>
            </a:r>
            <a:r>
              <a:rPr lang="es-EC" sz="2600" b="1" dirty="0">
                <a:solidFill>
                  <a:schemeClr val="tx1"/>
                </a:solidFill>
                <a:latin typeface="Arial" panose="020B0604020202020204" pitchFamily="34" charset="0"/>
                <a:cs typeface="Arial" panose="020B0604020202020204" pitchFamily="34" charset="0"/>
              </a:rPr>
              <a:t>90, 91, 92 Y 94, </a:t>
            </a:r>
            <a:r>
              <a:rPr lang="es-EC" sz="2600" dirty="0">
                <a:solidFill>
                  <a:schemeClr val="tx1"/>
                </a:solidFill>
                <a:latin typeface="Arial" panose="020B0604020202020204" pitchFamily="34" charset="0"/>
                <a:cs typeface="Arial" panose="020B0604020202020204" pitchFamily="34" charset="0"/>
              </a:rPr>
              <a:t>QUE INDICA QUE LAS AUTORIDADES PÚBLICAS ESTÁN OBLIGADOS A </a:t>
            </a:r>
            <a:r>
              <a:rPr lang="es-EC" sz="2600" b="1" dirty="0">
                <a:solidFill>
                  <a:schemeClr val="tx1"/>
                </a:solidFill>
                <a:latin typeface="Arial" panose="020B0604020202020204" pitchFamily="34" charset="0"/>
                <a:cs typeface="Arial" panose="020B0604020202020204" pitchFamily="34" charset="0"/>
              </a:rPr>
              <a:t>RENDIR CUENTA</a:t>
            </a:r>
            <a:r>
              <a:rPr lang="es-EC" sz="2600" dirty="0">
                <a:solidFill>
                  <a:schemeClr val="tx1"/>
                </a:solidFill>
                <a:latin typeface="Arial" panose="020B0604020202020204" pitchFamily="34" charset="0"/>
                <a:cs typeface="Arial" panose="020B0604020202020204" pitchFamily="34" charset="0"/>
              </a:rPr>
              <a:t> SIN PERJUICIO DE RESPONSABILIDAD QUE TIENEN LOS SERVIDORES PÚBLICOS SOBRE SUS ACTOS Y OMISIONES, ADEMÁS BASADOS EN LOS ARTÍCULOS </a:t>
            </a:r>
            <a:r>
              <a:rPr lang="es-EC" sz="2600" b="1" dirty="0">
                <a:solidFill>
                  <a:schemeClr val="tx1"/>
                </a:solidFill>
                <a:latin typeface="Arial" panose="020B0604020202020204" pitchFamily="34" charset="0"/>
                <a:cs typeface="Arial" panose="020B0604020202020204" pitchFamily="34" charset="0"/>
              </a:rPr>
              <a:t>56 Y 58 </a:t>
            </a:r>
            <a:r>
              <a:rPr lang="es-EC" sz="2600" dirty="0">
                <a:solidFill>
                  <a:schemeClr val="tx1"/>
                </a:solidFill>
                <a:latin typeface="Arial" panose="020B0604020202020204" pitchFamily="34" charset="0"/>
                <a:cs typeface="Arial" panose="020B0604020202020204" pitchFamily="34" charset="0"/>
              </a:rPr>
              <a:t>DEL CÓDIGO ORGÁNICO DE ORGANIZACIÓN TERRITORIAL, DE AUTONOMÍA Y DESCENTRALIZACIÓN (COOTAD)  QUE ESTABLECE QUE LOS CONCEJALES TIENEN LA OBLIGACIÓN DE LEGISLAR Y FISCALIZAR.</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00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4530" y="1646357"/>
            <a:ext cx="8823979" cy="4645982"/>
          </a:xfrm>
        </p:spPr>
        <p:txBody>
          <a:bodyPr/>
          <a:lstStyle/>
          <a:p>
            <a:pPr marL="0" indent="0" algn="just">
              <a:buNone/>
            </a:pPr>
            <a:r>
              <a:rPr lang="es-E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No podía dejar pasar por alto </a:t>
            </a:r>
            <a:r>
              <a:rPr lang="es-E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a:t>
            </a:r>
            <a: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Día Internacional del Niño </a:t>
            </a:r>
            <a:r>
              <a:rPr lang="es-E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 lo que me </a:t>
            </a:r>
            <a:r>
              <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dirigí algunos sectores con la finalidad de entregar refrigerio y juguetes a los niños de mi cantón y pasar junto a ellos un momento agradable. </a:t>
            </a:r>
            <a:endParaRPr lang="es-ES" dirty="0">
              <a:solidFill>
                <a:schemeClr val="tx1"/>
              </a:solidFill>
            </a:endParaRPr>
          </a:p>
          <a:p>
            <a:pPr marL="0" indent="0" algn="just">
              <a:buNone/>
            </a:pPr>
            <a:endParaRPr lang="es-EC"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41367" y="259027"/>
            <a:ext cx="7000347" cy="1009718"/>
          </a:xfrm>
          <a:prstGeom prst="rect">
            <a:avLst/>
          </a:prstGeom>
          <a:noFill/>
          <a:ln>
            <a:noFill/>
          </a:ln>
        </p:spPr>
      </p:pic>
      <p:pic>
        <p:nvPicPr>
          <p:cNvPr id="6" name="Imagen 5">
            <a:extLst>
              <a:ext uri="{FF2B5EF4-FFF2-40B4-BE49-F238E27FC236}">
                <a16:creationId xmlns="" xmlns:a16="http://schemas.microsoft.com/office/drawing/2014/main" id="{F8D91701-838F-47CA-9F8C-747B288109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217" y="2647864"/>
            <a:ext cx="4011323" cy="3007542"/>
          </a:xfrm>
          <a:prstGeom prst="rect">
            <a:avLst/>
          </a:prstGeom>
          <a:noFill/>
          <a:ln>
            <a:noFill/>
          </a:ln>
        </p:spPr>
      </p:pic>
      <p:pic>
        <p:nvPicPr>
          <p:cNvPr id="7" name="Imagen 6">
            <a:extLst>
              <a:ext uri="{FF2B5EF4-FFF2-40B4-BE49-F238E27FC236}">
                <a16:creationId xmlns="" xmlns:a16="http://schemas.microsoft.com/office/drawing/2014/main" id="{4FD8F2F0-B719-4D35-BF9E-8962F59A3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478" y="2807258"/>
            <a:ext cx="3799991" cy="2848148"/>
          </a:xfrm>
          <a:prstGeom prst="rect">
            <a:avLst/>
          </a:prstGeom>
          <a:noFill/>
          <a:ln>
            <a:noFill/>
          </a:ln>
        </p:spPr>
      </p:pic>
    </p:spTree>
    <p:extLst>
      <p:ext uri="{BB962C8B-B14F-4D97-AF65-F5344CB8AC3E}">
        <p14:creationId xmlns:p14="http://schemas.microsoft.com/office/powerpoint/2010/main" val="393596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8039" y="1519707"/>
            <a:ext cx="5590797" cy="5020645"/>
          </a:xfrm>
        </p:spPr>
        <p:txBody>
          <a:bodyPr/>
          <a:lstStyle/>
          <a:p>
            <a:pPr marL="0" lvl="0" indent="0" algn="just">
              <a:buNone/>
            </a:pPr>
            <a:r>
              <a:rPr lang="es-EC" sz="1800" dirty="0" smtClean="0">
                <a:solidFill>
                  <a:srgbClr val="050505"/>
                </a:solidFill>
                <a:effectLst/>
                <a:latin typeface="Arial" panose="020B0604020202020204" pitchFamily="34" charset="0"/>
                <a:ea typeface="Times New Roman" panose="02020603050405020304" pitchFamily="18" charset="0"/>
              </a:rPr>
              <a:t>Siempre apoyando al deporte por lo que me </a:t>
            </a:r>
            <a:r>
              <a:rPr lang="es-EC" sz="1800" dirty="0">
                <a:solidFill>
                  <a:srgbClr val="050505"/>
                </a:solidFill>
                <a:effectLst/>
                <a:latin typeface="Arial" panose="020B0604020202020204" pitchFamily="34" charset="0"/>
                <a:ea typeface="Times New Roman" panose="02020603050405020304" pitchFamily="18" charset="0"/>
              </a:rPr>
              <a:t>dirigí hasta el estadio José Lúa Yépez, en calidad de miembro de la Comisión de Educación, Cultura, Deporte y Salud con la finalidad de brindar todo el apoyo a los miembros de los equipos que dirige el presidente de la liga Cantón de nuestro cantón.</a:t>
            </a:r>
            <a:endParaRPr lang="es-EC" sz="1800" dirty="0">
              <a:effectLst/>
              <a:latin typeface="Arial" panose="020B0604020202020204" pitchFamily="34" charset="0"/>
              <a:ea typeface="Times New Roman" panose="02020603050405020304" pitchFamily="18"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92578" y="208369"/>
            <a:ext cx="7000347" cy="1009718"/>
          </a:xfrm>
          <a:prstGeom prst="rect">
            <a:avLst/>
          </a:prstGeom>
          <a:noFill/>
          <a:ln>
            <a:noFill/>
          </a:ln>
        </p:spPr>
      </p:pic>
      <p:pic>
        <p:nvPicPr>
          <p:cNvPr id="8" name="Imagen 7">
            <a:extLst>
              <a:ext uri="{FF2B5EF4-FFF2-40B4-BE49-F238E27FC236}">
                <a16:creationId xmlns="" xmlns:a16="http://schemas.microsoft.com/office/drawing/2014/main" id="{3B1870DA-A951-4D96-8385-9343098ECE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8836" y="1525115"/>
            <a:ext cx="2716357" cy="3018174"/>
          </a:xfrm>
          <a:prstGeom prst="rect">
            <a:avLst/>
          </a:prstGeom>
          <a:noFill/>
          <a:ln>
            <a:noFill/>
          </a:ln>
        </p:spPr>
      </p:pic>
      <p:pic>
        <p:nvPicPr>
          <p:cNvPr id="9" name="Imagen 8">
            <a:extLst>
              <a:ext uri="{FF2B5EF4-FFF2-40B4-BE49-F238E27FC236}">
                <a16:creationId xmlns="" xmlns:a16="http://schemas.microsoft.com/office/drawing/2014/main" id="{265C532E-722C-4C0A-87B3-D200CA1FA9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784" y="3429000"/>
            <a:ext cx="3589216" cy="2691246"/>
          </a:xfrm>
          <a:prstGeom prst="rect">
            <a:avLst/>
          </a:prstGeom>
          <a:noFill/>
          <a:ln>
            <a:noFill/>
          </a:ln>
        </p:spPr>
      </p:pic>
    </p:spTree>
    <p:extLst>
      <p:ext uri="{BB962C8B-B14F-4D97-AF65-F5344CB8AC3E}">
        <p14:creationId xmlns:p14="http://schemas.microsoft.com/office/powerpoint/2010/main" val="150267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71977" y="1613993"/>
            <a:ext cx="9034718" cy="5048518"/>
          </a:xfrm>
        </p:spPr>
        <p:txBody>
          <a:bodyPr/>
          <a:lstStyle/>
          <a:p>
            <a:pPr marL="0" indent="0" algn="just">
              <a:buNone/>
            </a:pPr>
            <a:r>
              <a:rPr lang="es-EC" dirty="0" smtClean="0">
                <a:solidFill>
                  <a:srgbClr val="050505"/>
                </a:solidFill>
                <a:latin typeface="Arial" panose="020B0604020202020204" pitchFamily="34" charset="0"/>
                <a:ea typeface="Times New Roman" panose="02020603050405020304" pitchFamily="18" charset="0"/>
              </a:rPr>
              <a:t>Entre la gestiones efectuadas junto con el Señor Alcalde en</a:t>
            </a:r>
            <a:r>
              <a:rPr lang="es-EC" sz="1800" dirty="0" smtClean="0">
                <a:solidFill>
                  <a:srgbClr val="050505"/>
                </a:solidFill>
                <a:effectLst/>
                <a:latin typeface="Arial" panose="020B0604020202020204" pitchFamily="34" charset="0"/>
                <a:ea typeface="Times New Roman" panose="02020603050405020304" pitchFamily="18" charset="0"/>
              </a:rPr>
              <a:t> </a:t>
            </a:r>
            <a:r>
              <a:rPr lang="es-EC" sz="1800" dirty="0">
                <a:solidFill>
                  <a:srgbClr val="050505"/>
                </a:solidFill>
                <a:effectLst/>
                <a:latin typeface="Arial" panose="020B0604020202020204" pitchFamily="34" charset="0"/>
                <a:ea typeface="Times New Roman" panose="02020603050405020304" pitchFamily="18" charset="0"/>
              </a:rPr>
              <a:t>el proyecto ilumina tu barrio de algunos sectores de la zona urbana de Palenque</a:t>
            </a:r>
            <a:r>
              <a:rPr lang="es-EC" sz="1800" dirty="0" smtClean="0">
                <a:solidFill>
                  <a:srgbClr val="050505"/>
                </a:solidFill>
                <a:effectLst/>
                <a:latin typeface="Arial" panose="020B0604020202020204" pitchFamily="34" charset="0"/>
                <a:ea typeface="Times New Roman" panose="02020603050405020304" pitchFamily="18" charset="0"/>
              </a:rPr>
              <a:t>, nos dirigimos al sector los Girasoles con </a:t>
            </a:r>
            <a:r>
              <a:rPr lang="es-EC" sz="1800" dirty="0">
                <a:solidFill>
                  <a:srgbClr val="050505"/>
                </a:solidFill>
                <a:effectLst/>
                <a:latin typeface="Arial" panose="020B0604020202020204" pitchFamily="34" charset="0"/>
                <a:ea typeface="Times New Roman" panose="02020603050405020304" pitchFamily="18" charset="0"/>
              </a:rPr>
              <a:t>el equipo de la Corporación Nacional de Electricidad (CNEL) Los Ríos, </a:t>
            </a:r>
            <a:r>
              <a:rPr lang="es-EC" sz="1800" dirty="0" smtClean="0">
                <a:solidFill>
                  <a:srgbClr val="050505"/>
                </a:solidFill>
                <a:effectLst/>
                <a:latin typeface="Arial" panose="020B0604020202020204" pitchFamily="34" charset="0"/>
                <a:ea typeface="Times New Roman" panose="02020603050405020304" pitchFamily="18" charset="0"/>
              </a:rPr>
              <a:t> con el fin de entregar este gran  aporte a mis hermanos Palenqueños, después </a:t>
            </a:r>
            <a:r>
              <a:rPr lang="es-EC" sz="1800" dirty="0">
                <a:solidFill>
                  <a:srgbClr val="050505"/>
                </a:solidFill>
                <a:effectLst/>
                <a:latin typeface="Arial" panose="020B0604020202020204" pitchFamily="34" charset="0"/>
                <a:ea typeface="Times New Roman" panose="02020603050405020304" pitchFamily="18" charset="0"/>
              </a:rPr>
              <a:t>de tantos años contamos con la iluminación de las calles </a:t>
            </a:r>
            <a:r>
              <a:rPr lang="es-EC" sz="1800" dirty="0" smtClean="0">
                <a:solidFill>
                  <a:srgbClr val="050505"/>
                </a:solidFill>
                <a:effectLst/>
                <a:latin typeface="Arial" panose="020B0604020202020204" pitchFamily="34" charset="0"/>
                <a:ea typeface="Times New Roman" panose="02020603050405020304" pitchFamily="18" charset="0"/>
              </a:rPr>
              <a:t>de dicho sector. </a:t>
            </a:r>
            <a:endParaRPr lang="es-EC" sz="1800" dirty="0">
              <a:effectLst/>
              <a:latin typeface="Arial" panose="020B0604020202020204" pitchFamily="34" charset="0"/>
              <a:ea typeface="Times New Roman" panose="02020603050405020304" pitchFamily="18" charset="0"/>
            </a:endParaRPr>
          </a:p>
          <a:p>
            <a:pPr marL="0" indent="0" algn="just">
              <a:buNone/>
            </a:pP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094748" y="195489"/>
            <a:ext cx="7000347" cy="1009718"/>
          </a:xfrm>
          <a:prstGeom prst="rect">
            <a:avLst/>
          </a:prstGeom>
          <a:noFill/>
          <a:ln>
            <a:noFill/>
          </a:ln>
        </p:spPr>
      </p:pic>
      <p:pic>
        <p:nvPicPr>
          <p:cNvPr id="6" name="Imagen 5">
            <a:extLst>
              <a:ext uri="{FF2B5EF4-FFF2-40B4-BE49-F238E27FC236}">
                <a16:creationId xmlns="" xmlns:a16="http://schemas.microsoft.com/office/drawing/2014/main" id="{A4665619-9987-4AAA-9326-CF5BE57B93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750" y="3214715"/>
            <a:ext cx="3671019" cy="3000787"/>
          </a:xfrm>
          <a:prstGeom prst="rect">
            <a:avLst/>
          </a:prstGeom>
          <a:noFill/>
          <a:ln>
            <a:noFill/>
          </a:ln>
        </p:spPr>
      </p:pic>
      <p:pic>
        <p:nvPicPr>
          <p:cNvPr id="8" name="Imagen 7">
            <a:extLst>
              <a:ext uri="{FF2B5EF4-FFF2-40B4-BE49-F238E27FC236}">
                <a16:creationId xmlns="" xmlns:a16="http://schemas.microsoft.com/office/drawing/2014/main" id="{26F90695-2007-4941-88BE-3DB474B9AA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076" y="3214715"/>
            <a:ext cx="3998379" cy="3000786"/>
          </a:xfrm>
          <a:prstGeom prst="rect">
            <a:avLst/>
          </a:prstGeom>
          <a:noFill/>
          <a:ln>
            <a:noFill/>
          </a:ln>
        </p:spPr>
      </p:pic>
    </p:spTree>
    <p:extLst>
      <p:ext uri="{BB962C8B-B14F-4D97-AF65-F5344CB8AC3E}">
        <p14:creationId xmlns:p14="http://schemas.microsoft.com/office/powerpoint/2010/main" val="63740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62108" y="1702613"/>
            <a:ext cx="3583965" cy="4672429"/>
          </a:xfrm>
        </p:spPr>
        <p:txBody>
          <a:bodyPr/>
          <a:lstStyle/>
          <a:p>
            <a:pPr marL="0" lvl="0" indent="0" algn="just">
              <a:buNone/>
            </a:pPr>
            <a:r>
              <a:rPr lang="es-EC" sz="1800" dirty="0">
                <a:solidFill>
                  <a:srgbClr val="050505"/>
                </a:solidFill>
                <a:effectLst/>
                <a:latin typeface="Arial" panose="020B0604020202020204" pitchFamily="34" charset="0"/>
                <a:ea typeface="Times New Roman" panose="02020603050405020304" pitchFamily="18" charset="0"/>
              </a:rPr>
              <a:t>En representación de la Alcaldía de Palenque, participe en compañía de los miembros de la Policía Comunitaria y ciudadanía en general en la minga de limpieza para la recuperación de espacios públicos esto como parte del proyecto "Yo Vivo Mi Barrio Sin Drogas" liderado por la Dirección Nacional de Investigación Antidrogas de la Policía Nacional. </a:t>
            </a:r>
            <a:endParaRPr lang="es-EC" sz="1800" dirty="0">
              <a:effectLst/>
              <a:latin typeface="Arial" panose="020B0604020202020204" pitchFamily="34" charset="0"/>
              <a:ea typeface="Times New Roman" panose="02020603050405020304" pitchFamily="18"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259946" y="190654"/>
            <a:ext cx="7000347" cy="1009718"/>
          </a:xfrm>
          <a:prstGeom prst="rect">
            <a:avLst/>
          </a:prstGeom>
          <a:noFill/>
          <a:ln>
            <a:noFill/>
          </a:ln>
        </p:spPr>
      </p:pic>
      <p:pic>
        <p:nvPicPr>
          <p:cNvPr id="5" name="Imagen 4">
            <a:extLst>
              <a:ext uri="{FF2B5EF4-FFF2-40B4-BE49-F238E27FC236}">
                <a16:creationId xmlns="" xmlns:a16="http://schemas.microsoft.com/office/drawing/2014/main" id="{B8036941-440D-411E-8CDE-643F2C6273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757" y="1370617"/>
            <a:ext cx="3152343" cy="2399067"/>
          </a:xfrm>
          <a:prstGeom prst="rect">
            <a:avLst/>
          </a:prstGeom>
          <a:noFill/>
          <a:ln>
            <a:noFill/>
          </a:ln>
        </p:spPr>
      </p:pic>
      <p:pic>
        <p:nvPicPr>
          <p:cNvPr id="7" name="Imagen 6">
            <a:extLst>
              <a:ext uri="{FF2B5EF4-FFF2-40B4-BE49-F238E27FC236}">
                <a16:creationId xmlns="" xmlns:a16="http://schemas.microsoft.com/office/drawing/2014/main" id="{321D7BAA-E2AD-43D3-A5EF-7B0DD258C0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757" y="3939929"/>
            <a:ext cx="3152343" cy="2362768"/>
          </a:xfrm>
          <a:prstGeom prst="rect">
            <a:avLst/>
          </a:prstGeom>
          <a:noFill/>
          <a:ln>
            <a:noFill/>
          </a:ln>
        </p:spPr>
      </p:pic>
    </p:spTree>
    <p:extLst>
      <p:ext uri="{BB962C8B-B14F-4D97-AF65-F5344CB8AC3E}">
        <p14:creationId xmlns:p14="http://schemas.microsoft.com/office/powerpoint/2010/main" val="139944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3105" y="1618007"/>
            <a:ext cx="4775525" cy="4971245"/>
          </a:xfrm>
        </p:spPr>
        <p:txBody>
          <a:bodyPr>
            <a:normAutofit/>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En calidad de fiscalizador me traslade hasta varios recintos del Cantón Palenque con el objeto de verificar y constar los trabajos que se están realizando referente a la reapertura de caminos y limpieza de cunetas, para así nuestros hermanos agricultores puedan transportar sus productos</a:t>
            </a: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51128" y="332160"/>
            <a:ext cx="7000347" cy="1009718"/>
          </a:xfrm>
          <a:prstGeom prst="rect">
            <a:avLst/>
          </a:prstGeom>
          <a:noFill/>
          <a:ln>
            <a:noFill/>
          </a:ln>
        </p:spPr>
      </p:pic>
      <p:pic>
        <p:nvPicPr>
          <p:cNvPr id="5" name="Imagen 4">
            <a:extLst>
              <a:ext uri="{FF2B5EF4-FFF2-40B4-BE49-F238E27FC236}">
                <a16:creationId xmlns="" xmlns:a16="http://schemas.microsoft.com/office/drawing/2014/main" id="{C4E44F31-96F7-4E88-B975-0386F0075D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470"/>
          <a:stretch/>
        </p:blipFill>
        <p:spPr bwMode="auto">
          <a:xfrm>
            <a:off x="1816680" y="3877664"/>
            <a:ext cx="3988377" cy="2648176"/>
          </a:xfrm>
          <a:prstGeom prst="rect">
            <a:avLst/>
          </a:prstGeom>
          <a:noFill/>
          <a:ln>
            <a:noFill/>
          </a:ln>
        </p:spPr>
      </p:pic>
      <p:pic>
        <p:nvPicPr>
          <p:cNvPr id="6" name="Imagen 5">
            <a:extLst>
              <a:ext uri="{FF2B5EF4-FFF2-40B4-BE49-F238E27FC236}">
                <a16:creationId xmlns="" xmlns:a16="http://schemas.microsoft.com/office/drawing/2014/main" id="{2CF27370-D056-47DC-9C47-2348643867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944" y="1969885"/>
            <a:ext cx="3400425" cy="2549834"/>
          </a:xfrm>
          <a:prstGeom prst="rect">
            <a:avLst/>
          </a:prstGeom>
          <a:noFill/>
          <a:ln>
            <a:noFill/>
          </a:ln>
        </p:spPr>
      </p:pic>
    </p:spTree>
    <p:extLst>
      <p:ext uri="{BB962C8B-B14F-4D97-AF65-F5344CB8AC3E}">
        <p14:creationId xmlns:p14="http://schemas.microsoft.com/office/powerpoint/2010/main" val="40812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2130" y="1545465"/>
            <a:ext cx="8311362" cy="4500493"/>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Participe en la entrega de Escritura las misma que en convenio con el Ministerio de Agricultura y Ganadería y el Gobierno Autónomo Descentralizado Municipal del Cantón Palenque, los hermanos Palenqueños pudieron legalizar sus tierras ya que tenían muchos años y no lo habían podido lograr</a:t>
            </a:r>
            <a:endParaRPr lang="es-ES" dirty="0">
              <a:solidFill>
                <a:schemeClr val="tx1"/>
              </a:solidFill>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84211" y="290255"/>
            <a:ext cx="7000347" cy="1009718"/>
          </a:xfrm>
          <a:prstGeom prst="rect">
            <a:avLst/>
          </a:prstGeom>
          <a:noFill/>
          <a:ln>
            <a:noFill/>
          </a:ln>
        </p:spPr>
      </p:pic>
      <p:pic>
        <p:nvPicPr>
          <p:cNvPr id="5" name="Imagen 4">
            <a:extLst>
              <a:ext uri="{FF2B5EF4-FFF2-40B4-BE49-F238E27FC236}">
                <a16:creationId xmlns="" xmlns:a16="http://schemas.microsoft.com/office/drawing/2014/main" id="{1DA00E18-A22D-4CD6-BBB1-8F6D14EC0F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370" y="3267075"/>
            <a:ext cx="3596352" cy="2959677"/>
          </a:xfrm>
          <a:prstGeom prst="rect">
            <a:avLst/>
          </a:prstGeom>
          <a:noFill/>
          <a:ln>
            <a:noFill/>
          </a:ln>
        </p:spPr>
      </p:pic>
      <p:pic>
        <p:nvPicPr>
          <p:cNvPr id="6" name="Imagen 5">
            <a:extLst>
              <a:ext uri="{FF2B5EF4-FFF2-40B4-BE49-F238E27FC236}">
                <a16:creationId xmlns="" xmlns:a16="http://schemas.microsoft.com/office/drawing/2014/main" id="{7B29C551-7901-4678-84F2-BC071541EB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962" y="3267075"/>
            <a:ext cx="3668529" cy="2804192"/>
          </a:xfrm>
          <a:prstGeom prst="rect">
            <a:avLst/>
          </a:prstGeom>
          <a:noFill/>
          <a:ln>
            <a:noFill/>
          </a:ln>
        </p:spPr>
      </p:pic>
    </p:spTree>
    <p:extLst>
      <p:ext uri="{BB962C8B-B14F-4D97-AF65-F5344CB8AC3E}">
        <p14:creationId xmlns:p14="http://schemas.microsoft.com/office/powerpoint/2010/main" val="337829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869927" y="284873"/>
            <a:ext cx="7000347" cy="1009718"/>
          </a:xfrm>
          <a:prstGeom prst="rect">
            <a:avLst/>
          </a:prstGeom>
          <a:noFill/>
          <a:ln>
            <a:noFill/>
          </a:ln>
        </p:spPr>
      </p:pic>
      <p:sp>
        <p:nvSpPr>
          <p:cNvPr id="6" name="5 Marcador de contenido"/>
          <p:cNvSpPr>
            <a:spLocks noGrp="1"/>
          </p:cNvSpPr>
          <p:nvPr>
            <p:ph idx="1"/>
          </p:nvPr>
        </p:nvSpPr>
        <p:spPr>
          <a:xfrm>
            <a:off x="1184856" y="1429556"/>
            <a:ext cx="8541036" cy="5074276"/>
          </a:xfrm>
        </p:spPr>
        <p:txBody>
          <a:bodyPr/>
          <a:lstStyle/>
          <a:p>
            <a:pPr marL="0" indent="0" algn="just">
              <a:buNone/>
            </a:pPr>
            <a:r>
              <a:rPr lang="es-EC" sz="1800" dirty="0">
                <a:solidFill>
                  <a:schemeClr val="tx1"/>
                </a:solidFill>
                <a:effectLst/>
                <a:latin typeface="Arial" panose="020B0604020202020204" pitchFamily="34" charset="0"/>
                <a:ea typeface="Times New Roman" panose="02020603050405020304" pitchFamily="18" charset="0"/>
              </a:rPr>
              <a:t>Visitamos el recinto la Cecilia en compañía de los funcionarios del Ministerio de Salud Pública y los funcionarios de Mis </a:t>
            </a:r>
            <a:r>
              <a:rPr lang="es-EC" dirty="0">
                <a:solidFill>
                  <a:schemeClr val="tx1"/>
                </a:solidFill>
                <a:latin typeface="Arial" panose="020B0604020202020204" pitchFamily="34" charset="0"/>
                <a:ea typeface="Times New Roman" panose="02020603050405020304" pitchFamily="18" charset="0"/>
              </a:rPr>
              <a:t>M</a:t>
            </a:r>
            <a:r>
              <a:rPr lang="es-EC" sz="1800" dirty="0">
                <a:solidFill>
                  <a:schemeClr val="tx1"/>
                </a:solidFill>
                <a:effectLst/>
                <a:latin typeface="Arial" panose="020B0604020202020204" pitchFamily="34" charset="0"/>
                <a:ea typeface="Times New Roman" panose="02020603050405020304" pitchFamily="18" charset="0"/>
              </a:rPr>
              <a:t>ejores </a:t>
            </a:r>
            <a:r>
              <a:rPr lang="es-EC" dirty="0">
                <a:solidFill>
                  <a:schemeClr val="tx1"/>
                </a:solidFill>
                <a:latin typeface="Arial" panose="020B0604020202020204" pitchFamily="34" charset="0"/>
                <a:ea typeface="Times New Roman" panose="02020603050405020304" pitchFamily="18" charset="0"/>
              </a:rPr>
              <a:t>A</a:t>
            </a:r>
            <a:r>
              <a:rPr lang="es-EC" sz="1800" dirty="0">
                <a:solidFill>
                  <a:schemeClr val="tx1"/>
                </a:solidFill>
                <a:effectLst/>
                <a:latin typeface="Arial" panose="020B0604020202020204" pitchFamily="34" charset="0"/>
                <a:ea typeface="Times New Roman" panose="02020603050405020304" pitchFamily="18" charset="0"/>
              </a:rPr>
              <a:t>ños y compañeros de la Dirección de Gestión Social con la finalidad de poder vacunar a nuestros hermanos adultos mayores, agricultores</a:t>
            </a:r>
            <a:r>
              <a:rPr lang="es-EC" sz="1800" dirty="0">
                <a:effectLst/>
                <a:latin typeface="Arial" panose="020B0604020202020204" pitchFamily="34" charset="0"/>
                <a:ea typeface="Times New Roman" panose="02020603050405020304" pitchFamily="18" charset="0"/>
              </a:rPr>
              <a:t>.</a:t>
            </a:r>
          </a:p>
          <a:p>
            <a:pPr marL="0" indent="0" algn="just">
              <a:buNone/>
            </a:pPr>
            <a:endParaRPr lang="es-ES" dirty="0"/>
          </a:p>
        </p:txBody>
      </p:sp>
      <p:pic>
        <p:nvPicPr>
          <p:cNvPr id="9" name="Imagen 8">
            <a:extLst>
              <a:ext uri="{FF2B5EF4-FFF2-40B4-BE49-F238E27FC236}">
                <a16:creationId xmlns="" xmlns:a16="http://schemas.microsoft.com/office/drawing/2014/main" id="{618CD396-F006-4588-B299-1AEEFC415F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35" y="2875665"/>
            <a:ext cx="2957484" cy="2998672"/>
          </a:xfrm>
          <a:prstGeom prst="rect">
            <a:avLst/>
          </a:prstGeom>
          <a:noFill/>
          <a:ln>
            <a:noFill/>
          </a:ln>
        </p:spPr>
      </p:pic>
      <p:pic>
        <p:nvPicPr>
          <p:cNvPr id="10" name="Imagen 9">
            <a:extLst>
              <a:ext uri="{FF2B5EF4-FFF2-40B4-BE49-F238E27FC236}">
                <a16:creationId xmlns="" xmlns:a16="http://schemas.microsoft.com/office/drawing/2014/main" id="{84CACDE4-38EC-4281-9014-AA9AF20E53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1306" y="2875665"/>
            <a:ext cx="2733762" cy="2983095"/>
          </a:xfrm>
          <a:prstGeom prst="rect">
            <a:avLst/>
          </a:prstGeom>
          <a:noFill/>
          <a:ln>
            <a:noFill/>
          </a:ln>
        </p:spPr>
      </p:pic>
    </p:spTree>
    <p:extLst>
      <p:ext uri="{BB962C8B-B14F-4D97-AF65-F5344CB8AC3E}">
        <p14:creationId xmlns:p14="http://schemas.microsoft.com/office/powerpoint/2010/main" val="151287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01658" y="283742"/>
            <a:ext cx="7000347" cy="1009718"/>
          </a:xfrm>
          <a:prstGeom prst="rect">
            <a:avLst/>
          </a:prstGeom>
          <a:noFill/>
          <a:ln>
            <a:noFill/>
          </a:ln>
        </p:spPr>
      </p:pic>
      <p:sp>
        <p:nvSpPr>
          <p:cNvPr id="6" name="5 Marcador de contenido"/>
          <p:cNvSpPr>
            <a:spLocks noGrp="1"/>
          </p:cNvSpPr>
          <p:nvPr>
            <p:ph idx="1"/>
          </p:nvPr>
        </p:nvSpPr>
        <p:spPr>
          <a:xfrm>
            <a:off x="1031878" y="1736159"/>
            <a:ext cx="5064122" cy="5022377"/>
          </a:xfrm>
        </p:spPr>
        <p:txBody>
          <a:bodyPr/>
          <a:lstStyle/>
          <a:p>
            <a:pPr marL="0" lvl="0" indent="0" algn="just">
              <a:buNone/>
            </a:pPr>
            <a:r>
              <a:rPr lang="es-ES" dirty="0">
                <a:solidFill>
                  <a:schemeClr val="tx1"/>
                </a:solidFill>
                <a:latin typeface="Arial" panose="020B0604020202020204" pitchFamily="34" charset="0"/>
                <a:ea typeface="Calibri" panose="020F0502020204030204" pitchFamily="34" charset="0"/>
                <a:cs typeface="Arial" panose="020B0604020202020204" pitchFamily="34" charset="0"/>
              </a:rPr>
              <a:t>N</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 podíamos dejar de festejar el Trigésimo Primer Aniversario de Cantonización, por lo sé que realizo la hora Cívica y </a:t>
            </a:r>
            <a:r>
              <a:rPr lang="es-ES" dirty="0">
                <a:solidFill>
                  <a:schemeClr val="tx1"/>
                </a:solidFill>
                <a:latin typeface="Arial" panose="020B0604020202020204" pitchFamily="34" charset="0"/>
                <a:ea typeface="Calibri" panose="020F0502020204030204" pitchFamily="34" charset="0"/>
                <a:cs typeface="Arial" panose="020B0604020202020204" pitchFamily="34" charset="0"/>
              </a:rPr>
              <a:t>Sesión</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Solemne con la participación de Autoridades del Cantón, Invitados Especiales; Funcionarios y Empleados del Gobierno Autónomo Descentralizado Municipal del Cantón </a:t>
            </a: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Palenque, e invitados de los diferentes cantones.</a:t>
            </a:r>
            <a:endParaRPr lang="en-US" dirty="0">
              <a:solidFill>
                <a:schemeClr val="tx1"/>
              </a:solidFill>
              <a:latin typeface="Arial" panose="020B0604020202020204" pitchFamily="34" charset="0"/>
              <a:cs typeface="Arial" panose="020B0604020202020204" pitchFamily="34" charset="0"/>
            </a:endParaRPr>
          </a:p>
          <a:p>
            <a:pPr marL="0" indent="0">
              <a:buNone/>
            </a:pPr>
            <a:endParaRPr lang="es-ES"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 xmlns:a16="http://schemas.microsoft.com/office/drawing/2014/main" id="{3BC87723-E2B8-4776-9E9E-798B7F8485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216" y="4318700"/>
            <a:ext cx="3336348" cy="2224232"/>
          </a:xfrm>
          <a:prstGeom prst="rect">
            <a:avLst/>
          </a:prstGeom>
          <a:noFill/>
          <a:ln>
            <a:noFill/>
          </a:ln>
        </p:spPr>
      </p:pic>
      <p:pic>
        <p:nvPicPr>
          <p:cNvPr id="9" name="Imagen 8">
            <a:extLst>
              <a:ext uri="{FF2B5EF4-FFF2-40B4-BE49-F238E27FC236}">
                <a16:creationId xmlns="" xmlns:a16="http://schemas.microsoft.com/office/drawing/2014/main" id="{D1D1AD69-4ABE-4FD0-8D06-BB2AFD793F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238" y="1516376"/>
            <a:ext cx="3445595" cy="2296073"/>
          </a:xfrm>
          <a:prstGeom prst="rect">
            <a:avLst/>
          </a:prstGeom>
          <a:noFill/>
          <a:ln>
            <a:noFill/>
          </a:ln>
        </p:spPr>
      </p:pic>
    </p:spTree>
    <p:extLst>
      <p:ext uri="{BB962C8B-B14F-4D97-AF65-F5344CB8AC3E}">
        <p14:creationId xmlns:p14="http://schemas.microsoft.com/office/powerpoint/2010/main" val="3138565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18324" y="1790226"/>
            <a:ext cx="9414456" cy="4840052"/>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Fui participé </a:t>
            </a: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 dar </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bienvenida a las 12 bellas candidatas a Reina de la Provincia de Los Ríos, entre las autoridades que estuvieron presente el Señor Alcalde Alfredo Chang Hi Fong junto con señora Esposa; y los compañeros ediles Isabel Herrera Ullon, Ana Vergara Villamar, Daniel Álvarez Díaz, y </a:t>
            </a:r>
            <a:r>
              <a:rPr lang="es-E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Jinson</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Murrieta </a:t>
            </a: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Cedeño.</a:t>
            </a:r>
            <a:endParaRPr lang="es-EC" dirty="0">
              <a:solidFill>
                <a:schemeClr val="tx1"/>
              </a:solidFill>
              <a:latin typeface="Arial" panose="020B0604020202020204" pitchFamily="34" charset="0"/>
              <a:cs typeface="Arial" pitchFamily="34" charset="0"/>
            </a:endParaRPr>
          </a:p>
        </p:txBody>
      </p:sp>
      <p:pic>
        <p:nvPicPr>
          <p:cNvPr id="4" name="Imagen 3" descr="C:\Users\PC1\Desktop\GAD Palenque\1.jpg">
            <a:extLst>
              <a:ext uri="{FF2B5EF4-FFF2-40B4-BE49-F238E27FC236}">
                <a16:creationId xmlns="" xmlns:a16="http://schemas.microsoft.com/office/drawing/2014/main" id="{E5AFE658-54AA-4A31-A83F-52F4BDF162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5379" y="343989"/>
            <a:ext cx="7000347" cy="1009718"/>
          </a:xfrm>
          <a:prstGeom prst="rect">
            <a:avLst/>
          </a:prstGeom>
          <a:noFill/>
          <a:ln>
            <a:noFill/>
          </a:ln>
        </p:spPr>
      </p:pic>
      <p:pic>
        <p:nvPicPr>
          <p:cNvPr id="1026" name="Picture 2" descr="H:\FOTOS EVELIO\fotos 2021\FOTO SEPT-OCTUBRE\28 de sept visita de reina pr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378" y="3185234"/>
            <a:ext cx="5168348" cy="232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8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24459" y="1556966"/>
            <a:ext cx="8193028" cy="4642462"/>
          </a:xfrm>
        </p:spPr>
        <p:txBody>
          <a:bodyPr/>
          <a:lstStyle/>
          <a:p>
            <a:pPr marL="0" lvl="0" indent="0" algn="just">
              <a:buNone/>
            </a:pPr>
            <a:r>
              <a:rPr lang="es-ES" sz="1800" dirty="0">
                <a:solidFill>
                  <a:schemeClr val="tx1"/>
                </a:solidFill>
                <a:effectLst/>
                <a:latin typeface="Tahoma" panose="020B0604030504040204" pitchFamily="34" charset="0"/>
                <a:ea typeface="Calibri" panose="020F0502020204030204" pitchFamily="34" charset="0"/>
              </a:rPr>
              <a:t>Me dirigí hasta el recinto Bajo Hondo, las Posas con el objeto de verificar los trabajo que se vienen efectuando con el equipo caminero.</a:t>
            </a: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96812" y="317550"/>
            <a:ext cx="7000347" cy="1009718"/>
          </a:xfrm>
          <a:prstGeom prst="rect">
            <a:avLst/>
          </a:prstGeom>
          <a:noFill/>
          <a:ln>
            <a:noFill/>
          </a:ln>
        </p:spPr>
      </p:pic>
      <p:pic>
        <p:nvPicPr>
          <p:cNvPr id="6" name="Imagen 5">
            <a:extLst>
              <a:ext uri="{FF2B5EF4-FFF2-40B4-BE49-F238E27FC236}">
                <a16:creationId xmlns="" xmlns:a16="http://schemas.microsoft.com/office/drawing/2014/main" id="{CB2A2427-BEEA-469F-86D9-E66FD2E314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1925" y="2317290"/>
            <a:ext cx="3519055" cy="2641386"/>
          </a:xfrm>
          <a:prstGeom prst="rect">
            <a:avLst/>
          </a:prstGeom>
          <a:noFill/>
          <a:ln>
            <a:noFill/>
          </a:ln>
        </p:spPr>
      </p:pic>
      <p:pic>
        <p:nvPicPr>
          <p:cNvPr id="7" name="Imagen 6">
            <a:extLst>
              <a:ext uri="{FF2B5EF4-FFF2-40B4-BE49-F238E27FC236}">
                <a16:creationId xmlns="" xmlns:a16="http://schemas.microsoft.com/office/drawing/2014/main" id="{56D5792E-05ED-4958-A01F-8FBBEF6C6E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4459" y="2999077"/>
            <a:ext cx="3939664" cy="2958378"/>
          </a:xfrm>
          <a:prstGeom prst="rect">
            <a:avLst/>
          </a:prstGeom>
          <a:noFill/>
          <a:ln>
            <a:noFill/>
          </a:ln>
        </p:spPr>
      </p:pic>
    </p:spTree>
    <p:extLst>
      <p:ext uri="{BB962C8B-B14F-4D97-AF65-F5344CB8AC3E}">
        <p14:creationId xmlns:p14="http://schemas.microsoft.com/office/powerpoint/2010/main" val="83395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746" y="1299800"/>
            <a:ext cx="8911687" cy="1464622"/>
          </a:xfrm>
        </p:spPr>
        <p:txBody>
          <a:bodyPr>
            <a:normAutofit/>
          </a:bodyPr>
          <a:lstStyle/>
          <a:p>
            <a:r>
              <a:rPr lang="es-EC" sz="2800" dirty="0">
                <a:solidFill>
                  <a:schemeClr val="tx1"/>
                </a:solidFill>
                <a:latin typeface="Algerian" panose="04020705040A02060702" pitchFamily="82" charset="0"/>
              </a:rPr>
              <a:t>Actividades Legislativas:</a:t>
            </a:r>
            <a:r>
              <a:rPr lang="es-EC" sz="2800" dirty="0">
                <a:solidFill>
                  <a:schemeClr val="tx1"/>
                </a:solidFill>
              </a:rPr>
              <a:t/>
            </a:r>
            <a:br>
              <a:rPr lang="es-EC" sz="2800" dirty="0">
                <a:solidFill>
                  <a:schemeClr val="tx1"/>
                </a:solidFill>
              </a:rPr>
            </a:br>
            <a:r>
              <a:rPr lang="es-EC" sz="2800" dirty="0">
                <a:solidFill>
                  <a:schemeClr val="tx1"/>
                </a:solidFill>
                <a:latin typeface="Algerian" panose="04020705040A02060702" pitchFamily="82" charset="0"/>
              </a:rPr>
              <a:t>Sesiones Ordinarias de Concejo Municipal del Cantón Palenque</a:t>
            </a:r>
          </a:p>
        </p:txBody>
      </p:sp>
      <p:sp>
        <p:nvSpPr>
          <p:cNvPr id="3" name="Marcador de contenido 2"/>
          <p:cNvSpPr>
            <a:spLocks noGrp="1"/>
          </p:cNvSpPr>
          <p:nvPr>
            <p:ph idx="1"/>
          </p:nvPr>
        </p:nvSpPr>
        <p:spPr>
          <a:xfrm>
            <a:off x="1922718" y="2294938"/>
            <a:ext cx="8915400" cy="4198128"/>
          </a:xfrm>
        </p:spPr>
        <p:txBody>
          <a:bodyPr>
            <a:normAutofit/>
          </a:bodyPr>
          <a:lstStyle/>
          <a:p>
            <a:pPr marL="0" indent="0">
              <a:buNone/>
            </a:pPr>
            <a:endParaRPr lang="es-EC" dirty="0"/>
          </a:p>
          <a:p>
            <a:pPr marL="0" indent="0">
              <a:buNone/>
            </a:pPr>
            <a:endParaRPr lang="es-EC" dirty="0"/>
          </a:p>
          <a:p>
            <a:r>
              <a:rPr lang="es-EC" dirty="0">
                <a:solidFill>
                  <a:schemeClr val="tx1"/>
                </a:solidFill>
                <a:latin typeface="Arial" panose="020B0604020202020204" pitchFamily="34" charset="0"/>
                <a:cs typeface="Arial" panose="020B0604020202020204" pitchFamily="34" charset="0"/>
              </a:rPr>
              <a:t>Sesiones de </a:t>
            </a:r>
            <a:r>
              <a:rPr lang="es-EC" dirty="0" smtClean="0">
                <a:solidFill>
                  <a:schemeClr val="tx1"/>
                </a:solidFill>
                <a:latin typeface="Arial" panose="020B0604020202020204" pitchFamily="34" charset="0"/>
                <a:cs typeface="Arial" panose="020B0604020202020204" pitchFamily="34" charset="0"/>
              </a:rPr>
              <a:t>Concejo  Ordinaria </a:t>
            </a:r>
            <a:r>
              <a:rPr lang="es-EC" dirty="0" smtClean="0">
                <a:solidFill>
                  <a:schemeClr val="tx1"/>
                </a:solidFill>
                <a:latin typeface="Arial" panose="020B0604020202020204" pitchFamily="34" charset="0"/>
                <a:cs typeface="Arial" panose="020B0604020202020204" pitchFamily="34" charset="0"/>
              </a:rPr>
              <a:t>41</a:t>
            </a:r>
            <a:endParaRPr lang="es-EC" dirty="0">
              <a:solidFill>
                <a:schemeClr val="tx1"/>
              </a:solidFill>
              <a:latin typeface="Arial" panose="020B0604020202020204" pitchFamily="34" charset="0"/>
              <a:cs typeface="Arial" panose="020B0604020202020204" pitchFamily="34" charset="0"/>
            </a:endParaRPr>
          </a:p>
          <a:p>
            <a:r>
              <a:rPr lang="es-EC" dirty="0" smtClean="0">
                <a:solidFill>
                  <a:schemeClr val="tx1"/>
                </a:solidFill>
                <a:latin typeface="Arial" panose="020B0604020202020204" pitchFamily="34" charset="0"/>
                <a:cs typeface="Arial" panose="020B0604020202020204" pitchFamily="34" charset="0"/>
              </a:rPr>
              <a:t>Sesiones  de Concejo </a:t>
            </a:r>
            <a:r>
              <a:rPr lang="es-EC" dirty="0">
                <a:solidFill>
                  <a:schemeClr val="tx1"/>
                </a:solidFill>
                <a:latin typeface="Arial" panose="020B0604020202020204" pitchFamily="34" charset="0"/>
                <a:cs typeface="Arial" panose="020B0604020202020204" pitchFamily="34" charset="0"/>
              </a:rPr>
              <a:t>Extraordinarias </a:t>
            </a:r>
            <a:r>
              <a:rPr lang="es-EC" dirty="0" smtClean="0">
                <a:solidFill>
                  <a:schemeClr val="tx1"/>
                </a:solidFill>
                <a:latin typeface="Arial" panose="020B0604020202020204" pitchFamily="34" charset="0"/>
                <a:cs typeface="Arial" panose="020B0604020202020204" pitchFamily="34" charset="0"/>
              </a:rPr>
              <a:t>4</a:t>
            </a:r>
            <a:endParaRPr lang="es-EC" dirty="0">
              <a:solidFill>
                <a:schemeClr val="tx1"/>
              </a:solidFill>
              <a:latin typeface="Arial" panose="020B0604020202020204" pitchFamily="34" charset="0"/>
              <a:cs typeface="Arial" panose="020B0604020202020204" pitchFamily="34" charset="0"/>
            </a:endParaRPr>
          </a:p>
          <a:p>
            <a:pPr algn="just"/>
            <a:r>
              <a:rPr lang="es-EC" dirty="0" smtClean="0">
                <a:solidFill>
                  <a:schemeClr val="tx1"/>
                </a:solidFill>
                <a:latin typeface="Arial" panose="020B0604020202020204" pitchFamily="34" charset="0"/>
                <a:cs typeface="Arial" panose="020B0604020202020204" pitchFamily="34" charset="0"/>
              </a:rPr>
              <a:t>Con </a:t>
            </a:r>
            <a:r>
              <a:rPr lang="es-EC" dirty="0">
                <a:solidFill>
                  <a:schemeClr val="tx1"/>
                </a:solidFill>
                <a:latin typeface="Arial" panose="020B0604020202020204" pitchFamily="34" charset="0"/>
                <a:cs typeface="Arial" panose="020B0604020202020204" pitchFamily="34" charset="0"/>
              </a:rPr>
              <a:t>nuestro voto según constan en las actas aprobamos presupuesto, reformas presupuestarias que sirvieren para financiar proyectos y obras.</a:t>
            </a:r>
          </a:p>
          <a:p>
            <a:r>
              <a:rPr lang="es-EC" dirty="0">
                <a:solidFill>
                  <a:schemeClr val="tx1"/>
                </a:solidFill>
                <a:latin typeface="Arial" panose="020B0604020202020204" pitchFamily="34" charset="0"/>
                <a:cs typeface="Arial" panose="020B0604020202020204" pitchFamily="34" charset="0"/>
              </a:rPr>
              <a:t>Aprobamos </a:t>
            </a:r>
            <a:r>
              <a:rPr lang="es-EC" dirty="0" smtClean="0">
                <a:solidFill>
                  <a:schemeClr val="tx1"/>
                </a:solidFill>
                <a:latin typeface="Arial" panose="020B0604020202020204" pitchFamily="34" charset="0"/>
                <a:cs typeface="Arial" panose="020B0604020202020204" pitchFamily="34" charset="0"/>
              </a:rPr>
              <a:t>Ordenanzas.</a:t>
            </a:r>
            <a:endParaRPr lang="es-EC" dirty="0">
              <a:solidFill>
                <a:schemeClr val="tx1"/>
              </a:solidFill>
              <a:latin typeface="Arial" panose="020B0604020202020204" pitchFamily="34" charset="0"/>
              <a:cs typeface="Arial" panose="020B0604020202020204" pitchFamily="34" charset="0"/>
            </a:endParaRPr>
          </a:p>
          <a:p>
            <a:pPr algn="just"/>
            <a:r>
              <a:rPr lang="es-EC" dirty="0">
                <a:solidFill>
                  <a:schemeClr val="tx1"/>
                </a:solidFill>
                <a:latin typeface="Arial" panose="020B0604020202020204" pitchFamily="34" charset="0"/>
                <a:cs typeface="Arial" panose="020B0604020202020204" pitchFamily="34" charset="0"/>
              </a:rPr>
              <a:t>Firmas de Convenios, Acuerdo, </a:t>
            </a:r>
            <a:r>
              <a:rPr lang="es-EC" dirty="0" smtClean="0">
                <a:solidFill>
                  <a:schemeClr val="tx1"/>
                </a:solidFill>
                <a:latin typeface="Arial" panose="020B0604020202020204" pitchFamily="34" charset="0"/>
                <a:cs typeface="Arial" panose="020B0604020202020204" pitchFamily="34" charset="0"/>
              </a:rPr>
              <a:t>Resoluciones Administrativas siempre </a:t>
            </a:r>
            <a:r>
              <a:rPr lang="es-EC" dirty="0">
                <a:solidFill>
                  <a:schemeClr val="tx1"/>
                </a:solidFill>
                <a:latin typeface="Arial" panose="020B0604020202020204" pitchFamily="34" charset="0"/>
                <a:cs typeface="Arial" panose="020B0604020202020204" pitchFamily="34" charset="0"/>
              </a:rPr>
              <a:t>en beneficio de los hermanos Palenqueños de los sectores Urbanos y </a:t>
            </a:r>
            <a:r>
              <a:rPr lang="es-EC" dirty="0" smtClean="0">
                <a:solidFill>
                  <a:schemeClr val="tx1"/>
                </a:solidFill>
                <a:latin typeface="Arial" panose="020B0604020202020204" pitchFamily="34" charset="0"/>
                <a:cs typeface="Arial" panose="020B0604020202020204" pitchFamily="34" charset="0"/>
              </a:rPr>
              <a:t>Rurales.  </a:t>
            </a:r>
            <a:endParaRPr lang="es-EC"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313575" y="290082"/>
            <a:ext cx="7000347" cy="1009718"/>
          </a:xfrm>
          <a:prstGeom prst="rect">
            <a:avLst/>
          </a:prstGeom>
          <a:noFill/>
          <a:ln>
            <a:noFill/>
          </a:ln>
        </p:spPr>
      </p:pic>
    </p:spTree>
    <p:extLst>
      <p:ext uri="{BB962C8B-B14F-4D97-AF65-F5344CB8AC3E}">
        <p14:creationId xmlns:p14="http://schemas.microsoft.com/office/powerpoint/2010/main" val="971935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6333" y="1416676"/>
            <a:ext cx="9263132" cy="4868213"/>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rPr>
              <a:t>Participe en la Feria Gastronómica y de Habilidades por celebrarse el "Día del Adulto Mayor" una mañana alegre con presentaciones artísticas, baile, aplausos, elección de la criolla bonita, artesanías, platos típicos, los adultos mayores.</a:t>
            </a:r>
          </a:p>
          <a:p>
            <a:pPr marL="0" lvl="0" indent="0" algn="just">
              <a:buNone/>
            </a:pPr>
            <a:endParaRPr lang="es-EC"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13403" y="167425"/>
            <a:ext cx="7000347" cy="1009718"/>
          </a:xfrm>
          <a:prstGeom prst="rect">
            <a:avLst/>
          </a:prstGeom>
          <a:noFill/>
          <a:ln>
            <a:noFill/>
          </a:ln>
        </p:spPr>
      </p:pic>
      <p:pic>
        <p:nvPicPr>
          <p:cNvPr id="7" name="Imagen 6">
            <a:extLst>
              <a:ext uri="{FF2B5EF4-FFF2-40B4-BE49-F238E27FC236}">
                <a16:creationId xmlns="" xmlns:a16="http://schemas.microsoft.com/office/drawing/2014/main" id="{B53AE6E7-2C30-4333-B549-3A51A232BA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926" y="2840364"/>
            <a:ext cx="3611363" cy="2600960"/>
          </a:xfrm>
          <a:prstGeom prst="rect">
            <a:avLst/>
          </a:prstGeom>
          <a:noFill/>
          <a:ln>
            <a:noFill/>
          </a:ln>
        </p:spPr>
      </p:pic>
      <p:pic>
        <p:nvPicPr>
          <p:cNvPr id="8" name="Imagen 7">
            <a:extLst>
              <a:ext uri="{FF2B5EF4-FFF2-40B4-BE49-F238E27FC236}">
                <a16:creationId xmlns="" xmlns:a16="http://schemas.microsoft.com/office/drawing/2014/main" id="{31A6F704-8484-4F6D-89C8-68B5FD044E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5151" y="2840364"/>
            <a:ext cx="3615177" cy="2600960"/>
          </a:xfrm>
          <a:prstGeom prst="rect">
            <a:avLst/>
          </a:prstGeom>
          <a:noFill/>
          <a:ln>
            <a:noFill/>
          </a:ln>
        </p:spPr>
      </p:pic>
    </p:spTree>
    <p:extLst>
      <p:ext uri="{BB962C8B-B14F-4D97-AF65-F5344CB8AC3E}">
        <p14:creationId xmlns:p14="http://schemas.microsoft.com/office/powerpoint/2010/main" val="335146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22609" y="1476646"/>
            <a:ext cx="8894228" cy="4954137"/>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rPr>
              <a:t>En </a:t>
            </a:r>
            <a:r>
              <a:rPr lang="es-ES" sz="1800" dirty="0" smtClean="0">
                <a:solidFill>
                  <a:schemeClr val="tx1"/>
                </a:solidFill>
                <a:effectLst/>
                <a:latin typeface="Arial" panose="020B0604020202020204" pitchFamily="34" charset="0"/>
                <a:ea typeface="Calibri" panose="020F0502020204030204" pitchFamily="34" charset="0"/>
              </a:rPr>
              <a:t>calidad de fiscalizado en compañía </a:t>
            </a:r>
            <a:r>
              <a:rPr lang="es-ES" sz="1800" dirty="0">
                <a:solidFill>
                  <a:schemeClr val="tx1"/>
                </a:solidFill>
                <a:effectLst/>
                <a:latin typeface="Arial" panose="020B0604020202020204" pitchFamily="34" charset="0"/>
                <a:ea typeface="Calibri" panose="020F0502020204030204" pitchFamily="34" charset="0"/>
              </a:rPr>
              <a:t>de </a:t>
            </a:r>
            <a:r>
              <a:rPr lang="es-ES" dirty="0">
                <a:solidFill>
                  <a:schemeClr val="tx1"/>
                </a:solidFill>
                <a:latin typeface="Arial" panose="020B0604020202020204" pitchFamily="34" charset="0"/>
                <a:ea typeface="Calibri" panose="020F0502020204030204" pitchFamily="34" charset="0"/>
              </a:rPr>
              <a:t>la </a:t>
            </a:r>
            <a:r>
              <a:rPr lang="es-ES" sz="1800" dirty="0">
                <a:solidFill>
                  <a:schemeClr val="tx1"/>
                </a:solidFill>
                <a:effectLst/>
                <a:latin typeface="Arial" panose="020B0604020202020204" pitchFamily="34" charset="0"/>
                <a:ea typeface="Calibri" panose="020F0502020204030204" pitchFamily="34" charset="0"/>
              </a:rPr>
              <a:t>concejal Zaida Sánchez Tobar nos dirigimos hasta los recintos San José de la Tranca, la Libertad, Aguacatal de Arriba, las Mina, y Aguas Blanca con la finalidad de conversar con los moradores para que las maquinarias se trasladen a los diferentes recintos con la finalidad de apertura caminos vecinales.</a:t>
            </a:r>
            <a:endParaRPr lang="es-ES" i="1" dirty="0">
              <a:solidFill>
                <a:schemeClr val="tx1"/>
              </a:solidFill>
              <a:latin typeface="Arial" pitchFamily="34" charset="0"/>
              <a:cs typeface="Arial"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13403" y="153777"/>
            <a:ext cx="7000347" cy="1009718"/>
          </a:xfrm>
          <a:prstGeom prst="rect">
            <a:avLst/>
          </a:prstGeom>
          <a:noFill/>
          <a:ln>
            <a:noFill/>
          </a:ln>
        </p:spPr>
      </p:pic>
      <p:pic>
        <p:nvPicPr>
          <p:cNvPr id="6" name="Imagen 5">
            <a:extLst>
              <a:ext uri="{FF2B5EF4-FFF2-40B4-BE49-F238E27FC236}">
                <a16:creationId xmlns="" xmlns:a16="http://schemas.microsoft.com/office/drawing/2014/main" id="{2C626DF0-2957-4781-BE91-A5E1CAE1A3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146" y="3239394"/>
            <a:ext cx="4017587" cy="2461736"/>
          </a:xfrm>
          <a:prstGeom prst="rect">
            <a:avLst/>
          </a:prstGeom>
          <a:noFill/>
          <a:ln>
            <a:noFill/>
          </a:ln>
        </p:spPr>
      </p:pic>
      <p:pic>
        <p:nvPicPr>
          <p:cNvPr id="7" name="Imagen 6">
            <a:extLst>
              <a:ext uri="{FF2B5EF4-FFF2-40B4-BE49-F238E27FC236}">
                <a16:creationId xmlns="" xmlns:a16="http://schemas.microsoft.com/office/drawing/2014/main" id="{4D0B9876-65E6-4D8B-9050-5229B9071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319"/>
          <a:stretch/>
        </p:blipFill>
        <p:spPr bwMode="auto">
          <a:xfrm>
            <a:off x="5802891" y="3239393"/>
            <a:ext cx="3284917" cy="2461735"/>
          </a:xfrm>
          <a:prstGeom prst="rect">
            <a:avLst/>
          </a:prstGeom>
          <a:noFill/>
          <a:ln>
            <a:noFill/>
          </a:ln>
        </p:spPr>
      </p:pic>
    </p:spTree>
    <p:extLst>
      <p:ext uri="{BB962C8B-B14F-4D97-AF65-F5344CB8AC3E}">
        <p14:creationId xmlns:p14="http://schemas.microsoft.com/office/powerpoint/2010/main" val="1080719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9051" y="1684551"/>
            <a:ext cx="4984768" cy="4749421"/>
          </a:xfrm>
        </p:spPr>
        <p:txBody>
          <a:bodyPr/>
          <a:lstStyle/>
          <a:p>
            <a:pPr marL="0" lvl="0" indent="0" algn="just">
              <a:buNone/>
            </a:pPr>
            <a:r>
              <a:rPr lang="es-ES" sz="1800" dirty="0" smtClean="0">
                <a:solidFill>
                  <a:srgbClr val="050505"/>
                </a:solidFill>
                <a:effectLst/>
                <a:latin typeface="Arial" panose="020B0604020202020204" pitchFamily="34" charset="0"/>
                <a:ea typeface="Calibri" panose="020F0502020204030204" pitchFamily="34" charset="0"/>
              </a:rPr>
              <a:t>No podía dejar de pasar desapercibido en extender la mano a mis hermano que perdieron todo, es por eso que en </a:t>
            </a:r>
            <a:r>
              <a:rPr lang="es-ES" sz="1800" dirty="0">
                <a:solidFill>
                  <a:srgbClr val="050505"/>
                </a:solidFill>
                <a:effectLst/>
                <a:latin typeface="Arial" panose="020B0604020202020204" pitchFamily="34" charset="0"/>
                <a:ea typeface="Calibri" panose="020F0502020204030204" pitchFamily="34" charset="0"/>
              </a:rPr>
              <a:t>compañía de </a:t>
            </a:r>
            <a:r>
              <a:rPr lang="es-ES" sz="1800" dirty="0" smtClean="0">
                <a:solidFill>
                  <a:srgbClr val="050505"/>
                </a:solidFill>
                <a:effectLst/>
                <a:latin typeface="Arial" panose="020B0604020202020204" pitchFamily="34" charset="0"/>
                <a:ea typeface="Calibri" panose="020F0502020204030204" pitchFamily="34" charset="0"/>
              </a:rPr>
              <a:t>los miembros </a:t>
            </a:r>
            <a:r>
              <a:rPr lang="es-ES" sz="1800" dirty="0">
                <a:solidFill>
                  <a:srgbClr val="050505"/>
                </a:solidFill>
                <a:effectLst/>
                <a:latin typeface="Arial" panose="020B0604020202020204" pitchFamily="34" charset="0"/>
                <a:ea typeface="Calibri" panose="020F0502020204030204" pitchFamily="34" charset="0"/>
              </a:rPr>
              <a:t>del comité 22 de agosto </a:t>
            </a:r>
            <a:r>
              <a:rPr lang="es-ES" sz="1800" dirty="0" smtClean="0">
                <a:solidFill>
                  <a:srgbClr val="050505"/>
                </a:solidFill>
                <a:effectLst/>
                <a:latin typeface="Arial" panose="020B0604020202020204" pitchFamily="34" charset="0"/>
                <a:ea typeface="Calibri" panose="020F0502020204030204" pitchFamily="34" charset="0"/>
              </a:rPr>
              <a:t>nos dirigimos hasta </a:t>
            </a:r>
            <a:r>
              <a:rPr lang="es-ES" sz="1800" dirty="0">
                <a:solidFill>
                  <a:srgbClr val="050505"/>
                </a:solidFill>
                <a:effectLst/>
                <a:latin typeface="Arial" panose="020B0604020202020204" pitchFamily="34" charset="0"/>
                <a:ea typeface="Calibri" panose="020F0502020204030204" pitchFamily="34" charset="0"/>
              </a:rPr>
              <a:t>el Recinto Los Mosquitos con la finalidad de llegar con un granito de arena a la familia de </a:t>
            </a:r>
            <a:r>
              <a:rPr lang="es-ES" sz="1800" dirty="0" smtClean="0">
                <a:solidFill>
                  <a:srgbClr val="050505"/>
                </a:solidFill>
                <a:effectLst/>
                <a:latin typeface="Arial" panose="020B0604020202020204" pitchFamily="34" charset="0"/>
                <a:ea typeface="Calibri" panose="020F0502020204030204" pitchFamily="34" charset="0"/>
              </a:rPr>
              <a:t>Señor </a:t>
            </a:r>
            <a:r>
              <a:rPr lang="es-ES" sz="1800" dirty="0">
                <a:solidFill>
                  <a:srgbClr val="050505"/>
                </a:solidFill>
                <a:effectLst/>
                <a:latin typeface="Arial" panose="020B0604020202020204" pitchFamily="34" charset="0"/>
                <a:ea typeface="Calibri" panose="020F0502020204030204" pitchFamily="34" charset="0"/>
              </a:rPr>
              <a:t>Raúl Avilés y familia quienes perdieron todo por causa de un incendio. </a:t>
            </a:r>
            <a:endParaRPr lang="es-ES"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1965874" y="203779"/>
            <a:ext cx="7000347" cy="1009718"/>
          </a:xfrm>
          <a:prstGeom prst="rect">
            <a:avLst/>
          </a:prstGeom>
          <a:noFill/>
          <a:ln>
            <a:noFill/>
          </a:ln>
        </p:spPr>
      </p:pic>
      <p:pic>
        <p:nvPicPr>
          <p:cNvPr id="6" name="Imagen 5" descr="Puede ser una imagen de 11 personas, personas de pie, al aire libre y árbol">
            <a:extLst>
              <a:ext uri="{FF2B5EF4-FFF2-40B4-BE49-F238E27FC236}">
                <a16:creationId xmlns="" xmlns:a16="http://schemas.microsoft.com/office/drawing/2014/main" id="{5A20652C-9DD0-4235-81FF-65936509C7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4809" y="4178994"/>
            <a:ext cx="3194573" cy="2395670"/>
          </a:xfrm>
          <a:prstGeom prst="rect">
            <a:avLst/>
          </a:prstGeom>
          <a:noFill/>
          <a:ln>
            <a:noFill/>
          </a:ln>
        </p:spPr>
      </p:pic>
      <p:pic>
        <p:nvPicPr>
          <p:cNvPr id="8" name="Imagen 7" descr="Puede ser una imagen de 12 personas, personas de pie y al aire libre">
            <a:extLst>
              <a:ext uri="{FF2B5EF4-FFF2-40B4-BE49-F238E27FC236}">
                <a16:creationId xmlns="" xmlns:a16="http://schemas.microsoft.com/office/drawing/2014/main" id="{CC745991-34DB-4614-BF4B-767DE2BD46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149" y="2333873"/>
            <a:ext cx="3307311" cy="2479144"/>
          </a:xfrm>
          <a:prstGeom prst="rect">
            <a:avLst/>
          </a:prstGeom>
          <a:noFill/>
          <a:ln>
            <a:noFill/>
          </a:ln>
        </p:spPr>
      </p:pic>
    </p:spTree>
    <p:extLst>
      <p:ext uri="{BB962C8B-B14F-4D97-AF65-F5344CB8AC3E}">
        <p14:creationId xmlns:p14="http://schemas.microsoft.com/office/powerpoint/2010/main" val="2901092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93676" y="2219590"/>
            <a:ext cx="5304038" cy="5092623"/>
          </a:xfrm>
        </p:spPr>
        <p:txBody>
          <a:bodyPr/>
          <a:lstStyle/>
          <a:p>
            <a:pPr marL="0" indent="0" algn="just">
              <a:buNone/>
            </a:pPr>
            <a:r>
              <a:rPr lang="es-ES" sz="1800" dirty="0">
                <a:solidFill>
                  <a:srgbClr val="050505"/>
                </a:solidFill>
                <a:effectLst/>
                <a:latin typeface="Arial" panose="020B0604020202020204" pitchFamily="34" charset="0"/>
                <a:ea typeface="Calibri" panose="020F0502020204030204" pitchFamily="34" charset="0"/>
              </a:rPr>
              <a:t>Cómo fiscalizador de mi Cantón llegamos a la vía, la </a:t>
            </a:r>
            <a:r>
              <a:rPr lang="es-ES" sz="1800" dirty="0" err="1">
                <a:solidFill>
                  <a:srgbClr val="050505"/>
                </a:solidFill>
                <a:effectLst/>
                <a:latin typeface="Arial" panose="020B0604020202020204" pitchFamily="34" charset="0"/>
                <a:ea typeface="Calibri" panose="020F0502020204030204" pitchFamily="34" charset="0"/>
              </a:rPr>
              <a:t>Saiba</a:t>
            </a:r>
            <a:r>
              <a:rPr lang="es-ES" sz="1800" dirty="0">
                <a:solidFill>
                  <a:srgbClr val="050505"/>
                </a:solidFill>
                <a:effectLst/>
                <a:latin typeface="Arial" panose="020B0604020202020204" pitchFamily="34" charset="0"/>
                <a:ea typeface="Calibri" panose="020F0502020204030204" pitchFamily="34" charset="0"/>
              </a:rPr>
              <a:t>, Peñafiel, la Codicia dónde se está realizando </a:t>
            </a:r>
            <a:r>
              <a:rPr lang="es-ES" sz="1800" dirty="0" smtClean="0">
                <a:solidFill>
                  <a:srgbClr val="050505"/>
                </a:solidFill>
                <a:effectLst/>
                <a:latin typeface="Arial" panose="020B0604020202020204" pitchFamily="34" charset="0"/>
                <a:ea typeface="Calibri" panose="020F0502020204030204" pitchFamily="34" charset="0"/>
              </a:rPr>
              <a:t>trabajos de mejoramiento de vía y </a:t>
            </a:r>
            <a:r>
              <a:rPr lang="es-ES" sz="1800" dirty="0" err="1" smtClean="0">
                <a:solidFill>
                  <a:srgbClr val="050505"/>
                </a:solidFill>
                <a:effectLst/>
                <a:latin typeface="Arial" panose="020B0604020202020204" pitchFamily="34" charset="0"/>
                <a:ea typeface="Calibri" panose="020F0502020204030204" pitchFamily="34" charset="0"/>
              </a:rPr>
              <a:t>rebacheo</a:t>
            </a:r>
            <a:r>
              <a:rPr lang="es-ES" sz="1800" dirty="0" smtClean="0">
                <a:solidFill>
                  <a:srgbClr val="050505"/>
                </a:solidFill>
                <a:effectLst/>
                <a:latin typeface="Arial" panose="020B0604020202020204" pitchFamily="34" charset="0"/>
                <a:ea typeface="Calibri" panose="020F0502020204030204" pitchFamily="34" charset="0"/>
              </a:rPr>
              <a:t> con </a:t>
            </a:r>
            <a:r>
              <a:rPr lang="es-ES" sz="1800" dirty="0">
                <a:solidFill>
                  <a:srgbClr val="050505"/>
                </a:solidFill>
                <a:effectLst/>
                <a:latin typeface="Arial" panose="020B0604020202020204" pitchFamily="34" charset="0"/>
                <a:ea typeface="Calibri" panose="020F0502020204030204" pitchFamily="34" charset="0"/>
              </a:rPr>
              <a:t>el equipo caminero de propiedad del Gobierno Autónomo Descentralizado Municipal </a:t>
            </a: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170178" y="194721"/>
            <a:ext cx="7000347" cy="1009718"/>
          </a:xfrm>
          <a:prstGeom prst="rect">
            <a:avLst/>
          </a:prstGeom>
          <a:noFill/>
          <a:ln>
            <a:noFill/>
          </a:ln>
        </p:spPr>
      </p:pic>
      <p:pic>
        <p:nvPicPr>
          <p:cNvPr id="6" name="Imagen 5" descr="Puede ser una imagen de 1 persona y al aire libre">
            <a:extLst>
              <a:ext uri="{FF2B5EF4-FFF2-40B4-BE49-F238E27FC236}">
                <a16:creationId xmlns="" xmlns:a16="http://schemas.microsoft.com/office/drawing/2014/main" id="{EAC7BE32-6F58-43F3-9825-0FDF2E8582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088" y="1402172"/>
            <a:ext cx="3637219" cy="2729456"/>
          </a:xfrm>
          <a:prstGeom prst="rect">
            <a:avLst/>
          </a:prstGeom>
          <a:noFill/>
          <a:ln>
            <a:noFill/>
          </a:ln>
        </p:spPr>
      </p:pic>
      <p:pic>
        <p:nvPicPr>
          <p:cNvPr id="8" name="Imagen 7" descr="Puede ser una imagen de 1 persona, al aire libre y árbol">
            <a:extLst>
              <a:ext uri="{FF2B5EF4-FFF2-40B4-BE49-F238E27FC236}">
                <a16:creationId xmlns="" xmlns:a16="http://schemas.microsoft.com/office/drawing/2014/main" id="{A1FB5D0E-20FD-4D8F-948D-972264AA21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982" y="3954249"/>
            <a:ext cx="3609987" cy="2709030"/>
          </a:xfrm>
          <a:prstGeom prst="rect">
            <a:avLst/>
          </a:prstGeom>
          <a:noFill/>
          <a:ln>
            <a:noFill/>
          </a:ln>
        </p:spPr>
      </p:pic>
    </p:spTree>
    <p:extLst>
      <p:ext uri="{BB962C8B-B14F-4D97-AF65-F5344CB8AC3E}">
        <p14:creationId xmlns:p14="http://schemas.microsoft.com/office/powerpoint/2010/main" val="1477299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685D3C2-A274-474F-91B5-13772781AF64}"/>
              </a:ext>
            </a:extLst>
          </p:cNvPr>
          <p:cNvSpPr>
            <a:spLocks noGrp="1"/>
          </p:cNvSpPr>
          <p:nvPr>
            <p:ph idx="1"/>
          </p:nvPr>
        </p:nvSpPr>
        <p:spPr>
          <a:xfrm>
            <a:off x="1468200" y="1548987"/>
            <a:ext cx="8451655" cy="4585252"/>
          </a:xfrm>
        </p:spPr>
        <p:txBody>
          <a:bodyPr/>
          <a:lstStyle/>
          <a:p>
            <a:pPr marL="0" lvl="0" indent="0" algn="just">
              <a:buNone/>
            </a:pP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Me traslade hasta el recinto las Garzas con la finalidad de donarles unos reflectores, ya que habitantes de dicho recinto</a:t>
            </a:r>
            <a:r>
              <a:rPr lang="es-E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me habían solicitado para alumbrar la cancha donde jóvenes y adultos practican deporte. </a:t>
            </a:r>
            <a:endParaRPr lang="es-EC" dirty="0">
              <a:solidFill>
                <a:schemeClr val="tx1"/>
              </a:solidFill>
              <a:latin typeface="Arial" panose="020B0604020202020204" pitchFamily="34" charset="0"/>
              <a:cs typeface="Arial" pitchFamily="34" charset="0"/>
            </a:endParaRPr>
          </a:p>
        </p:txBody>
      </p:sp>
      <p:pic>
        <p:nvPicPr>
          <p:cNvPr id="4" name="Imagen 3" descr="C:\Users\PC1\Desktop\GAD Palenque\1.jpg">
            <a:extLst>
              <a:ext uri="{FF2B5EF4-FFF2-40B4-BE49-F238E27FC236}">
                <a16:creationId xmlns="" xmlns:a16="http://schemas.microsoft.com/office/drawing/2014/main" id="{8CADC463-DB7F-4E3E-BB67-56B98EA604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74644" y="222016"/>
            <a:ext cx="7000347" cy="1009718"/>
          </a:xfrm>
          <a:prstGeom prst="rect">
            <a:avLst/>
          </a:prstGeom>
          <a:noFill/>
          <a:ln>
            <a:noFill/>
          </a:ln>
        </p:spPr>
      </p:pic>
      <p:pic>
        <p:nvPicPr>
          <p:cNvPr id="6" name="Imagen 5">
            <a:hlinkClick r:id="rId3"/>
            <a:extLst>
              <a:ext uri="{FF2B5EF4-FFF2-40B4-BE49-F238E27FC236}">
                <a16:creationId xmlns="" xmlns:a16="http://schemas.microsoft.com/office/drawing/2014/main" id="{731FBD9D-AE04-4BFE-97F9-7B4A90F0F3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4644" y="2840038"/>
            <a:ext cx="2751397" cy="3428840"/>
          </a:xfrm>
          <a:prstGeom prst="rect">
            <a:avLst/>
          </a:prstGeom>
          <a:noFill/>
          <a:ln>
            <a:noFill/>
          </a:ln>
        </p:spPr>
      </p:pic>
      <p:pic>
        <p:nvPicPr>
          <p:cNvPr id="8" name="Imagen 7">
            <a:hlinkClick r:id="rId5"/>
            <a:extLst>
              <a:ext uri="{FF2B5EF4-FFF2-40B4-BE49-F238E27FC236}">
                <a16:creationId xmlns="" xmlns:a16="http://schemas.microsoft.com/office/drawing/2014/main" id="{611BA50E-0A47-45D1-8A74-4DBC7E3C7D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80054" y="2840037"/>
            <a:ext cx="2585332" cy="3428839"/>
          </a:xfrm>
          <a:prstGeom prst="rect">
            <a:avLst/>
          </a:prstGeom>
          <a:noFill/>
          <a:ln>
            <a:noFill/>
          </a:ln>
        </p:spPr>
      </p:pic>
    </p:spTree>
    <p:extLst>
      <p:ext uri="{BB962C8B-B14F-4D97-AF65-F5344CB8AC3E}">
        <p14:creationId xmlns:p14="http://schemas.microsoft.com/office/powerpoint/2010/main" val="25917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E77F89B4-0770-46D0-9A4E-B26011CADB24}"/>
              </a:ext>
            </a:extLst>
          </p:cNvPr>
          <p:cNvSpPr>
            <a:spLocks noGrp="1"/>
          </p:cNvSpPr>
          <p:nvPr>
            <p:ph idx="1"/>
          </p:nvPr>
        </p:nvSpPr>
        <p:spPr>
          <a:xfrm>
            <a:off x="1125237" y="1392740"/>
            <a:ext cx="3723853" cy="4958367"/>
          </a:xfrm>
        </p:spPr>
        <p:txBody>
          <a:bodyPr>
            <a:normAutofit/>
          </a:bodyPr>
          <a:lstStyle/>
          <a:p>
            <a:pPr marL="0" lvl="0" indent="0" algn="just">
              <a:lnSpc>
                <a:spcPct val="150000"/>
              </a:lnSpc>
              <a:buNone/>
            </a:pPr>
            <a:r>
              <a:rPr lang="es-ES" sz="1800" dirty="0">
                <a:solidFill>
                  <a:srgbClr val="050505"/>
                </a:solidFill>
                <a:effectLst/>
                <a:latin typeface="Arial" panose="020B0604020202020204" pitchFamily="34" charset="0"/>
                <a:ea typeface="Calibri" panose="020F0502020204030204" pitchFamily="34" charset="0"/>
              </a:rPr>
              <a:t>Me dirigí hasta el sector la campiña de acuerdo a la invitación formulada por las educadora del CNH donde pude llegar con un granito de arena en apoyo para la niñez de mi cantón con el fin de motivar a su educación. </a:t>
            </a:r>
            <a:endParaRPr lang="es-EC" sz="2200"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 xmlns:a16="http://schemas.microsoft.com/office/drawing/2014/main" id="{ED21973A-FF0D-45D8-93D6-3A3F42A01B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7706" y="317550"/>
            <a:ext cx="7000347" cy="1009718"/>
          </a:xfrm>
          <a:prstGeom prst="rect">
            <a:avLst/>
          </a:prstGeom>
          <a:noFill/>
          <a:ln>
            <a:noFill/>
          </a:ln>
        </p:spPr>
      </p:pic>
      <p:pic>
        <p:nvPicPr>
          <p:cNvPr id="6" name="Imagen 5" descr="Puede ser una imagen de 4 personas, personas de pie y personas sentadas">
            <a:extLst>
              <a:ext uri="{FF2B5EF4-FFF2-40B4-BE49-F238E27FC236}">
                <a16:creationId xmlns="" xmlns:a16="http://schemas.microsoft.com/office/drawing/2014/main" id="{E3F9E7E1-22FA-4F15-AE2E-3BC43ABFD5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878" y="1444878"/>
            <a:ext cx="3249891" cy="2431664"/>
          </a:xfrm>
          <a:prstGeom prst="rect">
            <a:avLst/>
          </a:prstGeom>
          <a:noFill/>
          <a:ln>
            <a:noFill/>
          </a:ln>
        </p:spPr>
      </p:pic>
      <p:pic>
        <p:nvPicPr>
          <p:cNvPr id="7" name="Imagen 6" descr="Puede ser una imagen de una o varias personas, personas sentadas, personas de pie, árbol y al aire libre">
            <a:extLst>
              <a:ext uri="{FF2B5EF4-FFF2-40B4-BE49-F238E27FC236}">
                <a16:creationId xmlns="" xmlns:a16="http://schemas.microsoft.com/office/drawing/2014/main" id="{2BE952E7-2E1F-4A2C-BC16-D22BBBDAEF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031"/>
          <a:stretch/>
        </p:blipFill>
        <p:spPr bwMode="auto">
          <a:xfrm>
            <a:off x="2987163" y="4396658"/>
            <a:ext cx="3644081" cy="2107174"/>
          </a:xfrm>
          <a:prstGeom prst="rect">
            <a:avLst/>
          </a:prstGeom>
          <a:noFill/>
          <a:ln>
            <a:noFill/>
          </a:ln>
        </p:spPr>
      </p:pic>
    </p:spTree>
    <p:extLst>
      <p:ext uri="{BB962C8B-B14F-4D97-AF65-F5344CB8AC3E}">
        <p14:creationId xmlns:p14="http://schemas.microsoft.com/office/powerpoint/2010/main" val="291707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E34ECAF-1205-4B27-893E-9BD3AD1F550F}"/>
              </a:ext>
            </a:extLst>
          </p:cNvPr>
          <p:cNvSpPr>
            <a:spLocks noGrp="1"/>
          </p:cNvSpPr>
          <p:nvPr>
            <p:ph idx="1"/>
          </p:nvPr>
        </p:nvSpPr>
        <p:spPr>
          <a:xfrm>
            <a:off x="1197735" y="1515222"/>
            <a:ext cx="8016424" cy="4677978"/>
          </a:xfrm>
        </p:spPr>
        <p:txBody>
          <a:bodyPr>
            <a:normAutofit/>
          </a:bodyPr>
          <a:lstStyle/>
          <a:p>
            <a:pPr marL="0" indent="0" algn="just">
              <a:buNone/>
            </a:pPr>
            <a:r>
              <a:rPr lang="es-ES" sz="1800" dirty="0">
                <a:solidFill>
                  <a:schemeClr val="tx1"/>
                </a:solidFill>
                <a:effectLst/>
                <a:latin typeface="Arial" panose="020B0604020202020204" pitchFamily="34" charset="0"/>
                <a:ea typeface="Calibri" panose="020F0502020204030204" pitchFamily="34" charset="0"/>
              </a:rPr>
              <a:t>Participe en el programa organizado por el Gobierno Autónomo Descentralizado Municipal del Cantón Palenque por el Día Mundial de las Personas con Discapacidad, acto que lo realizamos con un recorrido por las principales calles y luego nos dirigimos a la Plaza Cívica.</a:t>
            </a:r>
            <a:endParaRPr lang="es-EC" dirty="0">
              <a:solidFill>
                <a:schemeClr val="tx1"/>
              </a:solidFill>
              <a:latin typeface="Arial" pitchFamily="34" charset="0"/>
              <a:cs typeface="Arial" pitchFamily="34" charset="0"/>
            </a:endParaRPr>
          </a:p>
        </p:txBody>
      </p:sp>
      <p:pic>
        <p:nvPicPr>
          <p:cNvPr id="4" name="Imagen 3" descr="C:\Users\PC1\Desktop\GAD Palenque\1.jpg">
            <a:extLst>
              <a:ext uri="{FF2B5EF4-FFF2-40B4-BE49-F238E27FC236}">
                <a16:creationId xmlns="" xmlns:a16="http://schemas.microsoft.com/office/drawing/2014/main" id="{84888E29-F787-4C8D-A119-0C5057848A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3812" y="262960"/>
            <a:ext cx="7000347" cy="1009718"/>
          </a:xfrm>
          <a:prstGeom prst="rect">
            <a:avLst/>
          </a:prstGeom>
          <a:noFill/>
          <a:ln>
            <a:noFill/>
          </a:ln>
        </p:spPr>
      </p:pic>
      <p:pic>
        <p:nvPicPr>
          <p:cNvPr id="6" name="Imagen 5">
            <a:extLst>
              <a:ext uri="{FF2B5EF4-FFF2-40B4-BE49-F238E27FC236}">
                <a16:creationId xmlns="" xmlns:a16="http://schemas.microsoft.com/office/drawing/2014/main" id="{B647E717-27E4-4704-AAD2-511365D006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835" y="2999931"/>
            <a:ext cx="3555971" cy="2625930"/>
          </a:xfrm>
          <a:prstGeom prst="rect">
            <a:avLst/>
          </a:prstGeom>
          <a:noFill/>
          <a:ln>
            <a:noFill/>
          </a:ln>
        </p:spPr>
      </p:pic>
      <p:pic>
        <p:nvPicPr>
          <p:cNvPr id="8" name="Imagen 7">
            <a:extLst>
              <a:ext uri="{FF2B5EF4-FFF2-40B4-BE49-F238E27FC236}">
                <a16:creationId xmlns="" xmlns:a16="http://schemas.microsoft.com/office/drawing/2014/main" id="{4C444128-D710-46C9-9CC4-30009AD15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995" y="2999931"/>
            <a:ext cx="3800164" cy="2625930"/>
          </a:xfrm>
          <a:prstGeom prst="rect">
            <a:avLst/>
          </a:prstGeom>
          <a:noFill/>
          <a:ln>
            <a:noFill/>
          </a:ln>
        </p:spPr>
      </p:pic>
    </p:spTree>
    <p:extLst>
      <p:ext uri="{BB962C8B-B14F-4D97-AF65-F5344CB8AC3E}">
        <p14:creationId xmlns:p14="http://schemas.microsoft.com/office/powerpoint/2010/main" val="506548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5F09CD9-97A1-4DDF-BF44-37C046EF57B3}"/>
              </a:ext>
            </a:extLst>
          </p:cNvPr>
          <p:cNvSpPr>
            <a:spLocks noGrp="1"/>
          </p:cNvSpPr>
          <p:nvPr>
            <p:ph idx="1"/>
          </p:nvPr>
        </p:nvSpPr>
        <p:spPr>
          <a:xfrm>
            <a:off x="1251864" y="1468191"/>
            <a:ext cx="9192902" cy="5087156"/>
          </a:xfrm>
        </p:spPr>
        <p:txBody>
          <a:bodyPr>
            <a:normAutofit/>
          </a:bodyPr>
          <a:lstStyle/>
          <a:p>
            <a:pPr marL="0" indent="0" algn="just">
              <a:buNone/>
            </a:pPr>
            <a:r>
              <a:rPr lang="es-ES" sz="1800" dirty="0">
                <a:solidFill>
                  <a:schemeClr val="tx1"/>
                </a:solidFill>
                <a:effectLst/>
                <a:latin typeface="Arial" panose="020B0604020202020204" pitchFamily="34" charset="0"/>
                <a:ea typeface="Calibri" panose="020F0502020204030204" pitchFamily="34" charset="0"/>
              </a:rPr>
              <a:t>Mediante un recorrido conjunto con el Señor Alcalde Alfredo Chang  Hi Fong, compañeros ediles Lcda. Ana Vergara Villamar, Ing. Oswaldo Beltrán Luzarraga, Director de Servicios Públicos Municipales y el Administrador de Negocios de CNEL Los Ríos Ing. Ángel Erazo, visitamos las instalaciones del nuevo mercado con la finalidad de realizar la revisión técnica para la Iluminación del mismo. </a:t>
            </a:r>
            <a:endParaRPr lang="es-EC" dirty="0">
              <a:solidFill>
                <a:schemeClr val="tx1"/>
              </a:solidFill>
            </a:endParaRPr>
          </a:p>
        </p:txBody>
      </p:sp>
      <p:pic>
        <p:nvPicPr>
          <p:cNvPr id="4" name="Imagen 3" descr="C:\Users\PC1\Desktop\GAD Palenque\1.jpg">
            <a:extLst>
              <a:ext uri="{FF2B5EF4-FFF2-40B4-BE49-F238E27FC236}">
                <a16:creationId xmlns="" xmlns:a16="http://schemas.microsoft.com/office/drawing/2014/main" id="{594BD3E2-CD2F-4E61-8C9A-90A00F4170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873" y="312168"/>
            <a:ext cx="7000347" cy="1009718"/>
          </a:xfrm>
          <a:prstGeom prst="rect">
            <a:avLst/>
          </a:prstGeom>
          <a:noFill/>
          <a:ln>
            <a:noFill/>
          </a:ln>
        </p:spPr>
      </p:pic>
      <p:pic>
        <p:nvPicPr>
          <p:cNvPr id="6" name="Imagen 5">
            <a:extLst>
              <a:ext uri="{FF2B5EF4-FFF2-40B4-BE49-F238E27FC236}">
                <a16:creationId xmlns="" xmlns:a16="http://schemas.microsoft.com/office/drawing/2014/main" id="{62082097-16AF-45DB-AE55-26859222F7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733" y="3187758"/>
            <a:ext cx="4296854" cy="2949806"/>
          </a:xfrm>
          <a:prstGeom prst="rect">
            <a:avLst/>
          </a:prstGeom>
          <a:noFill/>
          <a:ln>
            <a:noFill/>
          </a:ln>
        </p:spPr>
      </p:pic>
    </p:spTree>
    <p:extLst>
      <p:ext uri="{BB962C8B-B14F-4D97-AF65-F5344CB8AC3E}">
        <p14:creationId xmlns:p14="http://schemas.microsoft.com/office/powerpoint/2010/main" val="150363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D93989E-3552-4C9E-BD1D-5382E91EB603}"/>
              </a:ext>
            </a:extLst>
          </p:cNvPr>
          <p:cNvSpPr>
            <a:spLocks noGrp="1"/>
          </p:cNvSpPr>
          <p:nvPr>
            <p:ph idx="1"/>
          </p:nvPr>
        </p:nvSpPr>
        <p:spPr>
          <a:xfrm>
            <a:off x="1309437" y="1645761"/>
            <a:ext cx="4120992" cy="4982818"/>
          </a:xfrm>
        </p:spPr>
        <p:txBody>
          <a:bodyPr>
            <a:normAutofit/>
          </a:bodyPr>
          <a:lstStyle/>
          <a:p>
            <a:pPr marL="0" indent="0" algn="just">
              <a:buNone/>
            </a:pPr>
            <a:r>
              <a:rPr lang="es-ES" sz="1800" dirty="0">
                <a:solidFill>
                  <a:schemeClr val="tx1"/>
                </a:solidFill>
                <a:effectLst/>
                <a:latin typeface="Arial" panose="020B0604020202020204" pitchFamily="34" charset="0"/>
                <a:ea typeface="Calibri" panose="020F0502020204030204" pitchFamily="34" charset="0"/>
              </a:rPr>
              <a:t>Participe en el acto “Yo vivo mi barrio sin Droga” el mismo que se realizó en el sector las Acacias, donde se les entrego reconocimiento a varios  elementos Policiales.</a:t>
            </a:r>
            <a:endParaRPr lang="es-EC" dirty="0">
              <a:solidFill>
                <a:schemeClr val="tx1"/>
              </a:solidFill>
            </a:endParaRPr>
          </a:p>
        </p:txBody>
      </p:sp>
      <p:pic>
        <p:nvPicPr>
          <p:cNvPr id="4" name="Imagen 3" descr="C:\Users\PC1\Desktop\GAD Palenque\1.jpg">
            <a:extLst>
              <a:ext uri="{FF2B5EF4-FFF2-40B4-BE49-F238E27FC236}">
                <a16:creationId xmlns="" xmlns:a16="http://schemas.microsoft.com/office/drawing/2014/main" id="{81474340-F804-4CDC-B4A9-D94ECEFFF2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3249" y="229421"/>
            <a:ext cx="7000347" cy="1009718"/>
          </a:xfrm>
          <a:prstGeom prst="rect">
            <a:avLst/>
          </a:prstGeom>
          <a:noFill/>
          <a:ln>
            <a:noFill/>
          </a:ln>
        </p:spPr>
      </p:pic>
      <p:pic>
        <p:nvPicPr>
          <p:cNvPr id="6" name="Imagen 5">
            <a:extLst>
              <a:ext uri="{FF2B5EF4-FFF2-40B4-BE49-F238E27FC236}">
                <a16:creationId xmlns="" xmlns:a16="http://schemas.microsoft.com/office/drawing/2014/main" id="{2AF96839-0723-474B-B879-80EE6FCEFC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116"/>
          <a:stretch/>
        </p:blipFill>
        <p:spPr bwMode="auto">
          <a:xfrm>
            <a:off x="5448549" y="1645761"/>
            <a:ext cx="3676016" cy="1803387"/>
          </a:xfrm>
          <a:prstGeom prst="rect">
            <a:avLst/>
          </a:prstGeom>
          <a:noFill/>
          <a:ln>
            <a:noFill/>
          </a:ln>
        </p:spPr>
      </p:pic>
      <p:pic>
        <p:nvPicPr>
          <p:cNvPr id="7" name="Imagen 6">
            <a:extLst>
              <a:ext uri="{FF2B5EF4-FFF2-40B4-BE49-F238E27FC236}">
                <a16:creationId xmlns="" xmlns:a16="http://schemas.microsoft.com/office/drawing/2014/main" id="{76EBF147-C5FC-4EF8-8371-733E3E6F80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687" y="3813175"/>
            <a:ext cx="3902491" cy="2568105"/>
          </a:xfrm>
          <a:prstGeom prst="rect">
            <a:avLst/>
          </a:prstGeom>
          <a:noFill/>
          <a:ln>
            <a:noFill/>
          </a:ln>
        </p:spPr>
      </p:pic>
      <p:pic>
        <p:nvPicPr>
          <p:cNvPr id="10" name="Imagen 9">
            <a:extLst>
              <a:ext uri="{FF2B5EF4-FFF2-40B4-BE49-F238E27FC236}">
                <a16:creationId xmlns="" xmlns:a16="http://schemas.microsoft.com/office/drawing/2014/main" id="{9E20E0F4-E3B2-4E04-B1DD-E774A66EA1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549" y="3813175"/>
            <a:ext cx="3775047" cy="2568105"/>
          </a:xfrm>
          <a:prstGeom prst="rect">
            <a:avLst/>
          </a:prstGeom>
          <a:noFill/>
          <a:ln>
            <a:noFill/>
          </a:ln>
        </p:spPr>
      </p:pic>
    </p:spTree>
    <p:extLst>
      <p:ext uri="{BB962C8B-B14F-4D97-AF65-F5344CB8AC3E}">
        <p14:creationId xmlns:p14="http://schemas.microsoft.com/office/powerpoint/2010/main" val="1451943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3F09B82-E0A5-470B-9386-CE354B472542}"/>
              </a:ext>
            </a:extLst>
          </p:cNvPr>
          <p:cNvSpPr>
            <a:spLocks noGrp="1"/>
          </p:cNvSpPr>
          <p:nvPr>
            <p:ph idx="1"/>
          </p:nvPr>
        </p:nvSpPr>
        <p:spPr>
          <a:xfrm>
            <a:off x="953037" y="1777286"/>
            <a:ext cx="10019763" cy="4440136"/>
          </a:xfrm>
        </p:spPr>
        <p:txBody>
          <a:bodyPr/>
          <a:lstStyle/>
          <a:p>
            <a:pPr marL="0" lvl="0" indent="0" algn="just">
              <a:buNone/>
            </a:pPr>
            <a:r>
              <a:rPr lang="es-EC" dirty="0">
                <a:solidFill>
                  <a:schemeClr val="tx1"/>
                </a:solidFill>
                <a:latin typeface="Arial" pitchFamily="34" charset="0"/>
                <a:cs typeface="Arial" pitchFamily="34" charset="0"/>
              </a:rPr>
              <a:t>Con el objetivo de llevar alegría a nuestros niños en esta fecha tan importante, por lo que me traslade a varios sectores del cantón con la finalidad de entregar un pequeño presente a cada niño de mi cantón.</a:t>
            </a:r>
          </a:p>
          <a:p>
            <a:pPr marL="0" indent="0" algn="just">
              <a:buNone/>
            </a:pPr>
            <a:endParaRPr lang="es-EC" dirty="0">
              <a:solidFill>
                <a:schemeClr val="tx1"/>
              </a:solidFill>
              <a:latin typeface="Arial" pitchFamily="34" charset="0"/>
              <a:cs typeface="Arial" pitchFamily="34" charset="0"/>
            </a:endParaRPr>
          </a:p>
        </p:txBody>
      </p:sp>
      <p:pic>
        <p:nvPicPr>
          <p:cNvPr id="5" name="Imagen 4" descr="C:\Users\PC1\Desktop\GAD Palenque\1.jpg">
            <a:extLst>
              <a:ext uri="{FF2B5EF4-FFF2-40B4-BE49-F238E27FC236}">
                <a16:creationId xmlns="" xmlns:a16="http://schemas.microsoft.com/office/drawing/2014/main" id="{8BD970B8-1D3F-4CF0-8748-4A504DC714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1890" y="360033"/>
            <a:ext cx="7000347" cy="1009718"/>
          </a:xfrm>
          <a:prstGeom prst="rect">
            <a:avLst/>
          </a:prstGeom>
          <a:noFill/>
          <a:ln>
            <a:noFill/>
          </a:ln>
        </p:spPr>
      </p:pic>
      <p:pic>
        <p:nvPicPr>
          <p:cNvPr id="8" name="7 Imagen" descr="E:\FOTOS EVELIO\foto diciembre\dicie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037" y="2992582"/>
            <a:ext cx="2846229" cy="2854426"/>
          </a:xfrm>
          <a:prstGeom prst="rect">
            <a:avLst/>
          </a:prstGeom>
          <a:noFill/>
          <a:ln>
            <a:noFill/>
          </a:ln>
        </p:spPr>
      </p:pic>
      <p:pic>
        <p:nvPicPr>
          <p:cNvPr id="9" name="8 Imagen" descr="E:\FOTOS EVELIO\foto diciembre\2020 -12-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626" y="2992582"/>
            <a:ext cx="2543578" cy="2838328"/>
          </a:xfrm>
          <a:prstGeom prst="rect">
            <a:avLst/>
          </a:prstGeom>
          <a:noFill/>
          <a:ln>
            <a:noFill/>
          </a:ln>
        </p:spPr>
      </p:pic>
      <p:pic>
        <p:nvPicPr>
          <p:cNvPr id="10" name="9 Imagen" descr="E:\FOTOS EVELIO\foto diciembre\WhatsApp Image 2020-12-29 at 16.11.33.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564" y="2992582"/>
            <a:ext cx="2787438" cy="2838328"/>
          </a:xfrm>
          <a:prstGeom prst="rect">
            <a:avLst/>
          </a:prstGeom>
          <a:noFill/>
          <a:ln>
            <a:noFill/>
          </a:ln>
        </p:spPr>
      </p:pic>
    </p:spTree>
    <p:extLst>
      <p:ext uri="{BB962C8B-B14F-4D97-AF65-F5344CB8AC3E}">
        <p14:creationId xmlns:p14="http://schemas.microsoft.com/office/powerpoint/2010/main" val="175655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9098" y="1382972"/>
            <a:ext cx="10238704" cy="4953434"/>
          </a:xfrm>
        </p:spPr>
        <p:txBody>
          <a:bodyPr>
            <a:normAutofit fontScale="77500" lnSpcReduction="20000"/>
          </a:bodyPr>
          <a:lstStyle/>
          <a:p>
            <a:pPr marL="0" indent="0">
              <a:buNone/>
            </a:pPr>
            <a:r>
              <a:rPr lang="es-EC" sz="4500" dirty="0">
                <a:solidFill>
                  <a:schemeClr val="tx1"/>
                </a:solidFill>
                <a:latin typeface="Algerian" panose="04020705040A02060702" pitchFamily="82" charset="0"/>
              </a:rPr>
              <a:t>APROBACIÓN DE ORDENANZAS:</a:t>
            </a:r>
          </a:p>
          <a:p>
            <a:pPr marL="342900" lvl="0" indent="-342900" algn="just">
              <a:lnSpc>
                <a:spcPct val="107000"/>
              </a:lnSpc>
              <a:spcAft>
                <a:spcPts val="800"/>
              </a:spcAft>
              <a:buFont typeface="+mj-lt"/>
              <a:buAutoNum type="arabicPeriod"/>
            </a:pPr>
            <a:r>
              <a:rPr lang="es-EC"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REFORMA A LA ORDENANZA SUSTITUTIVA QUE DETERMINA LA EXISTENCIA Y FUNCIONAMIENTO DE LOS CEMENTERIOS MUNICIPALES EN LA CABECERA CANTONAL Y ZONA RURAL DEL CANTON PALENQUE.</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ORDENANZA SUSTITUTIVA QUE APRUEBA LA ACTUALIZACIÓN DEL PLAN DE DESARROLLO Y ORDENAMIENTO TERRITORIAL 2020-2023 DEL CANTÓN PALENQUE, PROVINCIA DE LOS RIOS; Y, EL PLAN DE USO Y GESTIÓN DEL SUELO 2020-2032 DEL CANTÓN PALENQUE, PROVINCIA DE LOS RÍOS.</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 REFORMA A LA ORDENANZA DE DELIMITACIÓN DE FUMIGACIÓN AÉREAS EN CULTIVOS ASENTADOS EN LA JURISDICCIÓN DEL CANTÓN PALENQUE.</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EXPIDE LA REFORMA A LA ORDENANZA QUE REGLAMENTA EL COBRO DE LAS TASAS POR SERVICIOS ADMINISTRATIVOS QUE PRESTA EL GOBIERNO AUTÓNOMO DESCENTRALIZADO MUNICIPAL DEL CANTÓN PALENQUE.</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C"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ORDENANZA DE REMISIÓN DE INTERESES, MULTAS Y RECARGOS POR OBLIGACIONES TRIBUTARIAS PENDIENTES DE PAGO QUE MANTIENEN LAS PERSONAS NATURALES Y JURÍDICAS CON EL GOBIERNO AUTÓNOMO DESCENTRALIZADO MUNICIPAL DEL CANTÓN PALENQUE.</a:t>
            </a:r>
            <a:endParaRPr lang="es-EC"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sz="2400" dirty="0">
              <a:solidFill>
                <a:schemeClr val="tx1"/>
              </a:solidFill>
              <a:latin typeface="Algerian" panose="04020705040A02060702" pitchFamily="82"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497724" y="199879"/>
            <a:ext cx="7000347" cy="1009718"/>
          </a:xfrm>
          <a:prstGeom prst="rect">
            <a:avLst/>
          </a:prstGeom>
          <a:noFill/>
          <a:ln>
            <a:noFill/>
          </a:ln>
        </p:spPr>
      </p:pic>
    </p:spTree>
    <p:extLst>
      <p:ext uri="{BB962C8B-B14F-4D97-AF65-F5344CB8AC3E}">
        <p14:creationId xmlns:p14="http://schemas.microsoft.com/office/powerpoint/2010/main" val="458339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a:extLst>
              <a:ext uri="{FF2B5EF4-FFF2-40B4-BE49-F238E27FC236}">
                <a16:creationId xmlns="" xmlns:a16="http://schemas.microsoft.com/office/drawing/2014/main" id="{BF7A79C7-4DAC-452D-A954-AB35F2B6A7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9523" y="428271"/>
            <a:ext cx="7000347" cy="1009718"/>
          </a:xfrm>
          <a:prstGeom prst="rect">
            <a:avLst/>
          </a:prstGeom>
          <a:noFill/>
          <a:ln>
            <a:noFill/>
          </a:ln>
        </p:spPr>
      </p:pic>
      <p:pic>
        <p:nvPicPr>
          <p:cNvPr id="1026" name="Picture 2" descr="muchas-gracias | UGEL Islay">
            <a:extLst>
              <a:ext uri="{FF2B5EF4-FFF2-40B4-BE49-F238E27FC236}">
                <a16:creationId xmlns="" xmlns:a16="http://schemas.microsoft.com/office/drawing/2014/main" id="{73306582-D039-4FCB-B6DF-18B8373AF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315" y="1941721"/>
            <a:ext cx="6834530" cy="448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64655" y="1599232"/>
            <a:ext cx="8915400" cy="4389444"/>
          </a:xfrm>
        </p:spPr>
        <p:txBody>
          <a:bodyPr>
            <a:normAutofit fontScale="55000" lnSpcReduction="20000"/>
          </a:bodyPr>
          <a:lstStyle/>
          <a:p>
            <a:pPr marL="0" indent="0" algn="just">
              <a:buNone/>
            </a:pPr>
            <a:r>
              <a:rPr lang="es-EC" sz="4000" b="1" dirty="0">
                <a:solidFill>
                  <a:schemeClr val="tx1"/>
                </a:solidFill>
                <a:latin typeface="Algerian" panose="04020705040A02060702" pitchFamily="82" charset="0"/>
              </a:rPr>
              <a:t>Conformo las siguientes  Comisiones del Concejo Cantonal de Palenque:</a:t>
            </a:r>
          </a:p>
          <a:p>
            <a:pPr marL="0" indent="0">
              <a:buNone/>
            </a:pPr>
            <a:r>
              <a:rPr lang="es-EC" dirty="0"/>
              <a:t>   </a:t>
            </a:r>
            <a:endParaRPr lang="es-EC" dirty="0">
              <a:solidFill>
                <a:schemeClr val="tx1"/>
              </a:solidFill>
            </a:endParaRPr>
          </a:p>
          <a:p>
            <a:pPr>
              <a:buFont typeface="Wingdings" panose="05000000000000000000" pitchFamily="2" charset="2"/>
              <a:buChar char="v"/>
            </a:pPr>
            <a:r>
              <a:rPr lang="es-EC" sz="4000" dirty="0">
                <a:solidFill>
                  <a:schemeClr val="tx1"/>
                </a:solidFill>
                <a:latin typeface="Arial" panose="020B0604020202020204" pitchFamily="34" charset="0"/>
                <a:cs typeface="Arial" panose="020B0604020202020204" pitchFamily="34" charset="0"/>
              </a:rPr>
              <a:t>Comisión de Mesa ( Segundo Vocal)</a:t>
            </a:r>
          </a:p>
          <a:p>
            <a:pPr algn="just">
              <a:buFont typeface="Wingdings" panose="05000000000000000000" pitchFamily="2" charset="2"/>
              <a:buChar char="v"/>
            </a:pPr>
            <a:r>
              <a:rPr lang="es-EC" sz="4000" dirty="0" smtClean="0">
                <a:solidFill>
                  <a:schemeClr val="tx1"/>
                </a:solidFill>
                <a:latin typeface="Arial" panose="020B0604020202020204" pitchFamily="34" charset="0"/>
                <a:cs typeface="Arial" panose="020B0604020202020204" pitchFamily="34" charset="0"/>
              </a:rPr>
              <a:t>Comisión </a:t>
            </a:r>
            <a:r>
              <a:rPr lang="es-EC" sz="4000" dirty="0">
                <a:solidFill>
                  <a:schemeClr val="tx1"/>
                </a:solidFill>
                <a:latin typeface="Arial" panose="020B0604020202020204" pitchFamily="34" charset="0"/>
                <a:cs typeface="Arial" panose="020B0604020202020204" pitchFamily="34" charset="0"/>
              </a:rPr>
              <a:t>de Planificación y Presupuesto (Segundo Vocal)</a:t>
            </a:r>
          </a:p>
          <a:p>
            <a:pPr algn="just">
              <a:buFont typeface="Wingdings" panose="05000000000000000000" pitchFamily="2" charset="2"/>
              <a:buChar char="v"/>
            </a:pPr>
            <a:r>
              <a:rPr lang="es-EC" sz="4000" dirty="0">
                <a:solidFill>
                  <a:schemeClr val="tx1"/>
                </a:solidFill>
                <a:latin typeface="Arial" panose="020B0604020202020204" pitchFamily="34" charset="0"/>
                <a:cs typeface="Arial" panose="020B0604020202020204" pitchFamily="34" charset="0"/>
              </a:rPr>
              <a:t>Comisión de Servicios Públicos, Vía Pública y Promoción Social (Presidente)</a:t>
            </a:r>
          </a:p>
          <a:p>
            <a:pPr algn="just">
              <a:buFont typeface="Wingdings" panose="05000000000000000000" pitchFamily="2" charset="2"/>
              <a:buChar char="v"/>
            </a:pPr>
            <a:r>
              <a:rPr lang="es-EC" sz="4000" dirty="0">
                <a:solidFill>
                  <a:schemeClr val="tx1"/>
                </a:solidFill>
                <a:latin typeface="Arial" panose="020B0604020202020204" pitchFamily="34" charset="0"/>
                <a:cs typeface="Arial" panose="020B0604020202020204" pitchFamily="34" charset="0"/>
              </a:rPr>
              <a:t>Comisión de Educación, Cultura, Deporte y Salud ( Primer Vocal </a:t>
            </a:r>
            <a:r>
              <a:rPr lang="es-EC" sz="40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EC" sz="4000" dirty="0" smtClean="0">
                <a:solidFill>
                  <a:schemeClr val="tx1"/>
                </a:solidFill>
                <a:latin typeface="Arial" panose="020B0604020202020204" pitchFamily="34" charset="0"/>
                <a:cs typeface="Arial" panose="020B0604020202020204" pitchFamily="34" charset="0"/>
              </a:rPr>
              <a:t>Comisión de Participación Ciudadana y Control Social </a:t>
            </a:r>
            <a:r>
              <a:rPr lang="es-EC" sz="4000" dirty="0">
                <a:solidFill>
                  <a:schemeClr val="tx1"/>
                </a:solidFill>
                <a:latin typeface="Arial" panose="020B0604020202020204" pitchFamily="34" charset="0"/>
                <a:cs typeface="Arial" panose="020B0604020202020204" pitchFamily="34" charset="0"/>
              </a:rPr>
              <a:t>( Primer Vocal </a:t>
            </a:r>
            <a:r>
              <a:rPr lang="es-EC" sz="4000"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EC" sz="4000" dirty="0" smtClean="0">
                <a:solidFill>
                  <a:schemeClr val="tx1"/>
                </a:solidFill>
                <a:latin typeface="Arial" panose="020B0604020202020204" pitchFamily="34" charset="0"/>
                <a:cs typeface="Arial" panose="020B0604020202020204" pitchFamily="34" charset="0"/>
              </a:rPr>
              <a:t>Comisión de Obras Públicas y Desarrollo </a:t>
            </a:r>
            <a:r>
              <a:rPr lang="es-EC" sz="4000" dirty="0" smtClean="0">
                <a:solidFill>
                  <a:schemeClr val="tx1"/>
                </a:solidFill>
                <a:latin typeface="Arial" panose="020B0604020202020204" pitchFamily="34" charset="0"/>
                <a:cs typeface="Arial" panose="020B0604020202020204" pitchFamily="34" charset="0"/>
              </a:rPr>
              <a:t>Vial </a:t>
            </a:r>
            <a:r>
              <a:rPr lang="es-EC" sz="4000" dirty="0">
                <a:solidFill>
                  <a:schemeClr val="tx1"/>
                </a:solidFill>
                <a:latin typeface="Arial" panose="020B0604020202020204" pitchFamily="34" charset="0"/>
                <a:cs typeface="Arial" panose="020B0604020202020204" pitchFamily="34" charset="0"/>
              </a:rPr>
              <a:t>( </a:t>
            </a:r>
            <a:r>
              <a:rPr lang="es-EC" sz="4000" dirty="0" smtClean="0">
                <a:solidFill>
                  <a:schemeClr val="tx1"/>
                </a:solidFill>
                <a:latin typeface="Arial" panose="020B0604020202020204" pitchFamily="34" charset="0"/>
                <a:cs typeface="Arial" panose="020B0604020202020204" pitchFamily="34" charset="0"/>
              </a:rPr>
              <a:t>Presidente )</a:t>
            </a:r>
          </a:p>
          <a:p>
            <a:pPr algn="just">
              <a:buFont typeface="Wingdings" panose="05000000000000000000" pitchFamily="2" charset="2"/>
              <a:buChar char="v"/>
            </a:pPr>
            <a:r>
              <a:rPr lang="es-EC" sz="4000" dirty="0" smtClean="0">
                <a:solidFill>
                  <a:schemeClr val="tx1"/>
                </a:solidFill>
                <a:latin typeface="Arial" panose="020B0604020202020204" pitchFamily="34" charset="0"/>
                <a:cs typeface="Arial" panose="020B0604020202020204" pitchFamily="34" charset="0"/>
              </a:rPr>
              <a:t>Comisión </a:t>
            </a:r>
            <a:r>
              <a:rPr lang="es-EC" sz="4000" dirty="0">
                <a:solidFill>
                  <a:schemeClr val="tx1"/>
                </a:solidFill>
                <a:latin typeface="Arial" panose="020B0604020202020204" pitchFamily="34" charset="0"/>
                <a:cs typeface="Arial" panose="020B0604020202020204" pitchFamily="34" charset="0"/>
              </a:rPr>
              <a:t>de Transito y Transporte Público ( </a:t>
            </a:r>
            <a:r>
              <a:rPr lang="es-EC" sz="4000" dirty="0" smtClean="0">
                <a:solidFill>
                  <a:schemeClr val="tx1"/>
                </a:solidFill>
                <a:latin typeface="Arial" panose="020B0604020202020204" pitchFamily="34" charset="0"/>
                <a:cs typeface="Arial" panose="020B0604020202020204" pitchFamily="34" charset="0"/>
              </a:rPr>
              <a:t>Segundo </a:t>
            </a:r>
            <a:r>
              <a:rPr lang="es-EC" sz="4000" dirty="0">
                <a:solidFill>
                  <a:schemeClr val="tx1"/>
                </a:solidFill>
                <a:latin typeface="Arial" panose="020B0604020202020204" pitchFamily="34" charset="0"/>
                <a:cs typeface="Arial" panose="020B0604020202020204" pitchFamily="34" charset="0"/>
              </a:rPr>
              <a:t>Vocal )</a:t>
            </a:r>
          </a:p>
          <a:p>
            <a:pPr>
              <a:buFont typeface="Wingdings" panose="05000000000000000000" pitchFamily="2" charset="2"/>
              <a:buChar char="v"/>
            </a:pPr>
            <a:endParaRPr lang="es-EC" sz="3500"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35354" y="238489"/>
            <a:ext cx="6744173" cy="939147"/>
          </a:xfrm>
          <a:prstGeom prst="rect">
            <a:avLst/>
          </a:prstGeom>
          <a:noFill/>
          <a:ln>
            <a:noFill/>
          </a:ln>
        </p:spPr>
      </p:pic>
    </p:spTree>
    <p:extLst>
      <p:ext uri="{BB962C8B-B14F-4D97-AF65-F5344CB8AC3E}">
        <p14:creationId xmlns:p14="http://schemas.microsoft.com/office/powerpoint/2010/main" val="344939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087B4D9-11D1-40C5-ACAE-3B7CBBF700C1}"/>
              </a:ext>
            </a:extLst>
          </p:cNvPr>
          <p:cNvSpPr>
            <a:spLocks noGrp="1"/>
          </p:cNvSpPr>
          <p:nvPr>
            <p:ph idx="1"/>
          </p:nvPr>
        </p:nvSpPr>
        <p:spPr>
          <a:xfrm>
            <a:off x="1106825" y="1897353"/>
            <a:ext cx="8596668" cy="3880773"/>
          </a:xfrm>
        </p:spPr>
        <p:txBody>
          <a:bodyPr/>
          <a:lstStyle/>
          <a:p>
            <a:pPr marL="0" indent="0" algn="just">
              <a:buNone/>
            </a:pPr>
            <a:r>
              <a:rPr lang="es-EC" sz="1800" dirty="0" smtClean="0">
                <a:solidFill>
                  <a:schemeClr val="tx1"/>
                </a:solidFill>
                <a:effectLst/>
                <a:latin typeface="Arial" panose="020B0604020202020204" pitchFamily="34" charset="0"/>
                <a:ea typeface="Times New Roman" panose="02020603050405020304" pitchFamily="18" charset="0"/>
              </a:rPr>
              <a:t>En mi calidad de Fiscalizador me </a:t>
            </a:r>
            <a:r>
              <a:rPr lang="es-EC" sz="1800" dirty="0">
                <a:solidFill>
                  <a:schemeClr val="tx1"/>
                </a:solidFill>
                <a:effectLst/>
                <a:latin typeface="Arial" panose="020B0604020202020204" pitchFamily="34" charset="0"/>
                <a:ea typeface="Times New Roman" panose="02020603050405020304" pitchFamily="18" charset="0"/>
              </a:rPr>
              <a:t>dirigí hasta el recinto Jauneche con el objeto de verificar los trabajos que se están realizando en la construcción el Centro de Desarrollo Infantil (CDI), el mismo que será de mucha importancia para la atención de niños y niñas de dicho sector.  </a:t>
            </a:r>
          </a:p>
          <a:p>
            <a:endParaRPr lang="es-EC" dirty="0"/>
          </a:p>
        </p:txBody>
      </p:sp>
      <p:pic>
        <p:nvPicPr>
          <p:cNvPr id="4" name="Imagen 3" descr="C:\Users\PC1\Desktop\GAD Palenque\1.jpg">
            <a:extLst>
              <a:ext uri="{FF2B5EF4-FFF2-40B4-BE49-F238E27FC236}">
                <a16:creationId xmlns="" xmlns:a16="http://schemas.microsoft.com/office/drawing/2014/main" id="{F69C1276-B0DB-42B2-B679-6F13833D2A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5" name="Imagen 4">
            <a:extLst>
              <a:ext uri="{FF2B5EF4-FFF2-40B4-BE49-F238E27FC236}">
                <a16:creationId xmlns="" xmlns:a16="http://schemas.microsoft.com/office/drawing/2014/main" id="{61111FBB-B366-4916-A0A8-DD7EA85CDB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134" y="3244485"/>
            <a:ext cx="3418246" cy="2457882"/>
          </a:xfrm>
          <a:prstGeom prst="rect">
            <a:avLst/>
          </a:prstGeom>
          <a:noFill/>
          <a:ln>
            <a:noFill/>
          </a:ln>
        </p:spPr>
      </p:pic>
    </p:spTree>
    <p:extLst>
      <p:ext uri="{BB962C8B-B14F-4D97-AF65-F5344CB8AC3E}">
        <p14:creationId xmlns:p14="http://schemas.microsoft.com/office/powerpoint/2010/main" val="386903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087B4D9-11D1-40C5-ACAE-3B7CBBF700C1}"/>
              </a:ext>
            </a:extLst>
          </p:cNvPr>
          <p:cNvSpPr>
            <a:spLocks noGrp="1"/>
          </p:cNvSpPr>
          <p:nvPr>
            <p:ph idx="1"/>
          </p:nvPr>
        </p:nvSpPr>
        <p:spPr>
          <a:xfrm>
            <a:off x="1217662" y="1488613"/>
            <a:ext cx="8596668" cy="3880773"/>
          </a:xfrm>
        </p:spPr>
        <p:txBody>
          <a:bodyPr/>
          <a:lstStyle/>
          <a:p>
            <a:pPr marL="0" indent="0" algn="just">
              <a:buNone/>
            </a:pPr>
            <a:r>
              <a:rPr lang="es-EC" sz="1800" dirty="0">
                <a:solidFill>
                  <a:schemeClr val="tx1"/>
                </a:solidFill>
                <a:effectLst/>
                <a:latin typeface="Arial" panose="020B0604020202020204" pitchFamily="34" charset="0"/>
                <a:ea typeface="Times New Roman" panose="02020603050405020304" pitchFamily="18" charset="0"/>
              </a:rPr>
              <a:t>Cumpliendo con las funciones inherentes en calidad de concejal nos trasladamos al recinto </a:t>
            </a:r>
            <a:r>
              <a:rPr lang="es-EC" sz="1800" dirty="0" err="1">
                <a:solidFill>
                  <a:schemeClr val="tx1"/>
                </a:solidFill>
                <a:effectLst/>
                <a:latin typeface="Arial" panose="020B0604020202020204" pitchFamily="34" charset="0"/>
                <a:ea typeface="Times New Roman" panose="02020603050405020304" pitchFamily="18" charset="0"/>
              </a:rPr>
              <a:t>Jauneche</a:t>
            </a:r>
            <a:r>
              <a:rPr lang="es-EC" sz="1800" dirty="0">
                <a:solidFill>
                  <a:schemeClr val="tx1"/>
                </a:solidFill>
                <a:effectLst/>
                <a:latin typeface="Arial" panose="020B0604020202020204" pitchFamily="34" charset="0"/>
                <a:ea typeface="Times New Roman" panose="02020603050405020304" pitchFamily="18" charset="0"/>
              </a:rPr>
              <a:t> en compañía de los compañeros ediles Lcda. Ana Vergara, </a:t>
            </a:r>
            <a:r>
              <a:rPr lang="es-EC" sz="1800" dirty="0" err="1">
                <a:solidFill>
                  <a:schemeClr val="tx1"/>
                </a:solidFill>
                <a:effectLst/>
                <a:latin typeface="Arial" panose="020B0604020202020204" pitchFamily="34" charset="0"/>
                <a:ea typeface="Times New Roman" panose="02020603050405020304" pitchFamily="18" charset="0"/>
              </a:rPr>
              <a:t>Jinson</a:t>
            </a:r>
            <a:r>
              <a:rPr lang="es-EC" sz="1800" dirty="0">
                <a:solidFill>
                  <a:schemeClr val="tx1"/>
                </a:solidFill>
                <a:effectLst/>
                <a:latin typeface="Arial" panose="020B0604020202020204" pitchFamily="34" charset="0"/>
                <a:ea typeface="Times New Roman" panose="02020603050405020304" pitchFamily="18" charset="0"/>
              </a:rPr>
              <a:t> Murrieta, Isabel Herrera, Maura Avilés y Saida Sánchez recorrimos la construcción del Polideportivo de uso múltiple, tipo coliseo que ejecuta la Alcaldía de Palenque, donde se pudo observar el avance de la obra que pronto estará lista y fortalecerá el deporte a los niños, niñas, jóvenes y adultos del recinto y sectores aledaños.</a:t>
            </a:r>
          </a:p>
          <a:p>
            <a:endParaRPr lang="es-EC" dirty="0"/>
          </a:p>
        </p:txBody>
      </p:sp>
      <p:pic>
        <p:nvPicPr>
          <p:cNvPr id="4" name="Imagen 3" descr="C:\Users\PC1\Desktop\GAD Palenque\1.jpg">
            <a:extLst>
              <a:ext uri="{FF2B5EF4-FFF2-40B4-BE49-F238E27FC236}">
                <a16:creationId xmlns="" xmlns:a16="http://schemas.microsoft.com/office/drawing/2014/main" id="{F69C1276-B0DB-42B2-B679-6F13833D2A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6" name="Imagen 5">
            <a:extLst>
              <a:ext uri="{FF2B5EF4-FFF2-40B4-BE49-F238E27FC236}">
                <a16:creationId xmlns="" xmlns:a16="http://schemas.microsoft.com/office/drawing/2014/main" id="{4EB2DA90-AD96-4158-B1A2-0FE5B56304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327"/>
          <a:stretch/>
        </p:blipFill>
        <p:spPr bwMode="auto">
          <a:xfrm>
            <a:off x="3768436" y="3823851"/>
            <a:ext cx="3746307" cy="250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329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087B4D9-11D1-40C5-ACAE-3B7CBBF700C1}"/>
              </a:ext>
            </a:extLst>
          </p:cNvPr>
          <p:cNvSpPr>
            <a:spLocks noGrp="1"/>
          </p:cNvSpPr>
          <p:nvPr>
            <p:ph idx="1"/>
          </p:nvPr>
        </p:nvSpPr>
        <p:spPr>
          <a:xfrm>
            <a:off x="1217662" y="1488613"/>
            <a:ext cx="8596668" cy="3880773"/>
          </a:xfrm>
        </p:spPr>
        <p:txBody>
          <a:bodyPr/>
          <a:lstStyle/>
          <a:p>
            <a:pPr marL="106680" indent="0" algn="just">
              <a:buNone/>
              <a:tabLst>
                <a:tab pos="1905000" algn="l"/>
              </a:tabLst>
            </a:pPr>
            <a:r>
              <a:rPr lang="es-EC" sz="1800" dirty="0" smtClean="0">
                <a:solidFill>
                  <a:schemeClr val="tx1"/>
                </a:solidFill>
                <a:effectLst/>
                <a:latin typeface="Arial" panose="020B0604020202020204" pitchFamily="34" charset="0"/>
                <a:ea typeface="Times New Roman" panose="02020603050405020304" pitchFamily="18" charset="0"/>
              </a:rPr>
              <a:t>Junto con el Señor Alcalde compañeros ediles Maura </a:t>
            </a:r>
            <a:r>
              <a:rPr lang="es-EC" sz="1800" dirty="0" err="1" smtClean="0">
                <a:solidFill>
                  <a:schemeClr val="tx1"/>
                </a:solidFill>
                <a:effectLst/>
                <a:latin typeface="Arial" panose="020B0604020202020204" pitchFamily="34" charset="0"/>
                <a:ea typeface="Times New Roman" panose="02020603050405020304" pitchFamily="18" charset="0"/>
              </a:rPr>
              <a:t>Aviles</a:t>
            </a:r>
            <a:r>
              <a:rPr lang="es-EC" sz="1800" dirty="0" smtClean="0">
                <a:solidFill>
                  <a:schemeClr val="tx1"/>
                </a:solidFill>
                <a:effectLst/>
                <a:latin typeface="Arial" panose="020B0604020202020204" pitchFamily="34" charset="0"/>
                <a:ea typeface="Times New Roman" panose="02020603050405020304" pitchFamily="18" charset="0"/>
              </a:rPr>
              <a:t>, Isabel Herrera y Anita Vergara Analizando y </a:t>
            </a:r>
            <a:r>
              <a:rPr lang="es-EC" sz="1800" dirty="0">
                <a:solidFill>
                  <a:schemeClr val="tx1"/>
                </a:solidFill>
                <a:effectLst/>
                <a:latin typeface="Arial" panose="020B0604020202020204" pitchFamily="34" charset="0"/>
                <a:ea typeface="Times New Roman" panose="02020603050405020304" pitchFamily="18" charset="0"/>
              </a:rPr>
              <a:t>revisión del Proyecto del Plan de Ordenamiento </a:t>
            </a:r>
            <a:r>
              <a:rPr lang="es-EC" sz="1800" dirty="0" smtClean="0">
                <a:solidFill>
                  <a:schemeClr val="tx1"/>
                </a:solidFill>
                <a:effectLst/>
                <a:latin typeface="Arial" panose="020B0604020202020204" pitchFamily="34" charset="0"/>
                <a:ea typeface="Times New Roman" panose="02020603050405020304" pitchFamily="18" charset="0"/>
              </a:rPr>
              <a:t>Territorial, y </a:t>
            </a:r>
            <a:r>
              <a:rPr lang="es-EC" sz="1800" dirty="0">
                <a:solidFill>
                  <a:schemeClr val="tx1"/>
                </a:solidFill>
                <a:effectLst/>
                <a:latin typeface="Arial" panose="020B0604020202020204" pitchFamily="34" charset="0"/>
                <a:ea typeface="Times New Roman" panose="02020603050405020304" pitchFamily="18" charset="0"/>
              </a:rPr>
              <a:t>Ordenanzas de Control de Vía Pública y uso de mascarilla.</a:t>
            </a:r>
          </a:p>
          <a:p>
            <a:pPr marL="449580" algn="just">
              <a:tabLst>
                <a:tab pos="1905000" algn="l"/>
              </a:tabLst>
            </a:pPr>
            <a:endParaRPr lang="es-EC" sz="1800" dirty="0">
              <a:effectLst/>
              <a:latin typeface="Arial" panose="020B0604020202020204" pitchFamily="34" charset="0"/>
              <a:ea typeface="Times New Roman" panose="02020603050405020304" pitchFamily="18" charset="0"/>
            </a:endParaRPr>
          </a:p>
          <a:p>
            <a:endParaRPr lang="es-EC" dirty="0"/>
          </a:p>
        </p:txBody>
      </p:sp>
      <p:pic>
        <p:nvPicPr>
          <p:cNvPr id="4" name="Imagen 3" descr="C:\Users\PC1\Desktop\GAD Palenque\1.jpg">
            <a:extLst>
              <a:ext uri="{FF2B5EF4-FFF2-40B4-BE49-F238E27FC236}">
                <a16:creationId xmlns="" xmlns:a16="http://schemas.microsoft.com/office/drawing/2014/main" id="{F69C1276-B0DB-42B2-B679-6F13833D2A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5" name="Imagen 4">
            <a:extLst>
              <a:ext uri="{FF2B5EF4-FFF2-40B4-BE49-F238E27FC236}">
                <a16:creationId xmlns="" xmlns:a16="http://schemas.microsoft.com/office/drawing/2014/main" id="{23C70D00-1562-49F9-94F2-F75740F191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520" y="2822159"/>
            <a:ext cx="3192637" cy="2393694"/>
          </a:xfrm>
          <a:prstGeom prst="rect">
            <a:avLst/>
          </a:prstGeom>
          <a:noFill/>
          <a:ln>
            <a:noFill/>
          </a:ln>
        </p:spPr>
      </p:pic>
    </p:spTree>
    <p:extLst>
      <p:ext uri="{BB962C8B-B14F-4D97-AF65-F5344CB8AC3E}">
        <p14:creationId xmlns:p14="http://schemas.microsoft.com/office/powerpoint/2010/main" val="208660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DE8E1C1-44E7-4FD4-BC7F-3E55FE2F8672}"/>
              </a:ext>
            </a:extLst>
          </p:cNvPr>
          <p:cNvSpPr>
            <a:spLocks noGrp="1"/>
          </p:cNvSpPr>
          <p:nvPr>
            <p:ph idx="1"/>
          </p:nvPr>
        </p:nvSpPr>
        <p:spPr>
          <a:xfrm>
            <a:off x="1298901" y="1672557"/>
            <a:ext cx="8596668" cy="3880773"/>
          </a:xfrm>
        </p:spPr>
        <p:txBody>
          <a:bodyPr/>
          <a:lstStyle/>
          <a:p>
            <a:pPr marL="0" indent="0" algn="just">
              <a:buNone/>
            </a:pPr>
            <a:r>
              <a:rPr lang="es-ES" dirty="0">
                <a:solidFill>
                  <a:schemeClr val="tx1"/>
                </a:solidFill>
                <a:latin typeface="Arial" panose="020B0604020202020204" pitchFamily="34" charset="0"/>
                <a:ea typeface="Calibri" panose="020F0502020204030204" pitchFamily="34" charset="0"/>
                <a:cs typeface="Arial" panose="020B0604020202020204" pitchFamily="34" charset="0"/>
              </a:rPr>
              <a:t>R</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ealice un recorrido por la zona rural de mi cantón en el sector la Victoria donde pude verificar el inconveniente efectuado por la etapa invernar </a:t>
            </a:r>
            <a:r>
              <a:rPr lang="es-E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 el cual </a:t>
            </a:r>
            <a:r>
              <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le manifesté al alcalde y el concejo sobre estos socavones, para poder ubicar material pétreo grueso en dicho sector y de esa manera nuestros hermanos agricultores puedan trasladar sus productos y no se encuentren con dificultades.</a:t>
            </a:r>
            <a:endParaRPr lang="es-EC" dirty="0">
              <a:solidFill>
                <a:schemeClr val="tx1"/>
              </a:solidFill>
              <a:latin typeface="Arial" panose="020B0604020202020204" pitchFamily="34" charset="0"/>
              <a:cs typeface="Arial" panose="020B0604020202020204" pitchFamily="34" charset="0"/>
            </a:endParaRPr>
          </a:p>
        </p:txBody>
      </p:sp>
      <p:pic>
        <p:nvPicPr>
          <p:cNvPr id="4" name="Imagen 3" descr="C:\Users\PC1\Desktop\GAD Palenque\1.jpg">
            <a:extLst>
              <a:ext uri="{FF2B5EF4-FFF2-40B4-BE49-F238E27FC236}">
                <a16:creationId xmlns="" xmlns:a16="http://schemas.microsoft.com/office/drawing/2014/main" id="{63CD1D4B-E04C-4EF4-A08C-C29C0FF2E0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0030" y="284321"/>
            <a:ext cx="7000347" cy="1009718"/>
          </a:xfrm>
          <a:prstGeom prst="rect">
            <a:avLst/>
          </a:prstGeom>
          <a:noFill/>
          <a:ln>
            <a:noFill/>
          </a:ln>
        </p:spPr>
      </p:pic>
      <p:pic>
        <p:nvPicPr>
          <p:cNvPr id="5" name="Imagen 4">
            <a:extLst>
              <a:ext uri="{FF2B5EF4-FFF2-40B4-BE49-F238E27FC236}">
                <a16:creationId xmlns="" xmlns:a16="http://schemas.microsoft.com/office/drawing/2014/main" id="{F3C11257-D4B6-4E3D-90A7-EB3D0D939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 b="22284"/>
          <a:stretch/>
        </p:blipFill>
        <p:spPr bwMode="auto">
          <a:xfrm>
            <a:off x="2049606" y="3877137"/>
            <a:ext cx="3547629" cy="2692376"/>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 xmlns:a16="http://schemas.microsoft.com/office/drawing/2014/main" id="{AE78F228-6FFB-4C27-A9C8-295B8DB0DF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86"/>
          <a:stretch/>
        </p:blipFill>
        <p:spPr bwMode="auto">
          <a:xfrm>
            <a:off x="6019781" y="3877136"/>
            <a:ext cx="3260596" cy="2692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117009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4459</TotalTime>
  <Words>2259</Words>
  <Application>Microsoft Office PowerPoint</Application>
  <PresentationFormat>Personalizado</PresentationFormat>
  <Paragraphs>64</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Faceta</vt:lpstr>
      <vt:lpstr>Presentación de PowerPoint</vt:lpstr>
      <vt:lpstr>Presentación de PowerPoint</vt:lpstr>
      <vt:lpstr>Actividades Legislativas: Sesiones Ordinarias de Concejo Municipal del Cantón Palenque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Asistente-Sindico</cp:lastModifiedBy>
  <cp:revision>294</cp:revision>
  <dcterms:created xsi:type="dcterms:W3CDTF">2020-10-18T01:28:59Z</dcterms:created>
  <dcterms:modified xsi:type="dcterms:W3CDTF">2022-04-19T21:15:35Z</dcterms:modified>
</cp:coreProperties>
</file>