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0" r:id="rId1"/>
  </p:sldMasterIdLst>
  <p:notesMasterIdLst>
    <p:notesMasterId r:id="rId49"/>
  </p:notesMasterIdLst>
  <p:handoutMasterIdLst>
    <p:handoutMasterId r:id="rId50"/>
  </p:handoutMasterIdLst>
  <p:sldIdLst>
    <p:sldId id="256" r:id="rId2"/>
    <p:sldId id="311" r:id="rId3"/>
    <p:sldId id="258" r:id="rId4"/>
    <p:sldId id="310" r:id="rId5"/>
    <p:sldId id="312" r:id="rId6"/>
    <p:sldId id="259" r:id="rId7"/>
    <p:sldId id="260" r:id="rId8"/>
    <p:sldId id="262" r:id="rId9"/>
    <p:sldId id="265" r:id="rId10"/>
    <p:sldId id="307" r:id="rId11"/>
    <p:sldId id="267" r:id="rId12"/>
    <p:sldId id="306" r:id="rId13"/>
    <p:sldId id="268" r:id="rId14"/>
    <p:sldId id="269" r:id="rId15"/>
    <p:sldId id="270" r:id="rId16"/>
    <p:sldId id="271" r:id="rId17"/>
    <p:sldId id="266" r:id="rId18"/>
    <p:sldId id="272" r:id="rId19"/>
    <p:sldId id="273" r:id="rId20"/>
    <p:sldId id="274" r:id="rId21"/>
    <p:sldId id="275" r:id="rId22"/>
    <p:sldId id="276" r:id="rId23"/>
    <p:sldId id="278" r:id="rId24"/>
    <p:sldId id="279" r:id="rId25"/>
    <p:sldId id="286" r:id="rId26"/>
    <p:sldId id="280" r:id="rId27"/>
    <p:sldId id="277" r:id="rId28"/>
    <p:sldId id="282" r:id="rId29"/>
    <p:sldId id="283" r:id="rId30"/>
    <p:sldId id="284"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 id="30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7F2D7C-3A68-4A92-BDDC-BFF229D54714}" type="datetimeFigureOut">
              <a:rPr lang="es-EC" smtClean="0"/>
              <a:t>29/06/2021</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F7B1B1-A215-4B31-ACD6-922134E24907}" type="slidenum">
              <a:rPr lang="es-EC" smtClean="0"/>
              <a:t>‹Nº›</a:t>
            </a:fld>
            <a:endParaRPr lang="es-EC"/>
          </a:p>
        </p:txBody>
      </p:sp>
    </p:spTree>
    <p:extLst>
      <p:ext uri="{BB962C8B-B14F-4D97-AF65-F5344CB8AC3E}">
        <p14:creationId xmlns:p14="http://schemas.microsoft.com/office/powerpoint/2010/main" val="97461911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93CE4-D4BC-42A7-BF48-1BA494A19F78}" type="datetimeFigureOut">
              <a:rPr lang="es-EC" smtClean="0"/>
              <a:t>29/06/2021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494AD-7BF9-4C39-BC9B-E46D099A33BB}" type="slidenum">
              <a:rPr lang="es-EC" smtClean="0"/>
              <a:t>‹Nº›</a:t>
            </a:fld>
            <a:endParaRPr lang="es-EC"/>
          </a:p>
        </p:txBody>
      </p:sp>
    </p:spTree>
    <p:extLst>
      <p:ext uri="{BB962C8B-B14F-4D97-AF65-F5344CB8AC3E}">
        <p14:creationId xmlns:p14="http://schemas.microsoft.com/office/powerpoint/2010/main" val="313062123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3048000" y="3124200"/>
            <a:ext cx="82296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10733828" y="1110597"/>
            <a:ext cx="2286000" cy="508000"/>
          </a:xfrm>
        </p:spPr>
        <p:txBody>
          <a:bodyPr/>
          <a:lstStyle/>
          <a:p>
            <a:fld id="{B61BEF0D-F0BB-DE4B-95CE-6DB70DBA9567}" type="datetimeFigureOut">
              <a:rPr lang="en-US" smtClean="0"/>
              <a:pPr/>
              <a:t>6/29/2021</a:t>
            </a:fld>
            <a:endParaRPr lang="en-US" dirty="0"/>
          </a:p>
        </p:txBody>
      </p:sp>
      <p:sp>
        <p:nvSpPr>
          <p:cNvPr id="17" name="16 Marcador de pie de página"/>
          <p:cNvSpPr>
            <a:spLocks noGrp="1"/>
          </p:cNvSpPr>
          <p:nvPr>
            <p:ph type="ftr" sz="quarter" idx="11"/>
          </p:nvPr>
        </p:nvSpPr>
        <p:spPr bwMode="auto">
          <a:xfrm rot="5400000">
            <a:off x="10045959" y="4117661"/>
            <a:ext cx="3657600" cy="512064"/>
          </a:xfrm>
        </p:spPr>
        <p:txBody>
          <a:bodyPr/>
          <a:lstStyle/>
          <a:p>
            <a:endParaRPr lang="en-US" dirty="0"/>
          </a:p>
        </p:txBody>
      </p:sp>
      <p:sp>
        <p:nvSpPr>
          <p:cNvPr id="10" name="9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767392" y="4928702"/>
            <a:ext cx="812800" cy="517524"/>
          </a:xfrm>
        </p:spPr>
        <p:txBody>
          <a:bodyPr/>
          <a:lstStyle/>
          <a:p>
            <a:fld id="{D57F1E4F-1CFF-5643-939E-217C01CDF565}"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5C6B4A9-1611-4792-9094-5F34BCA07E0B}" type="datetimeFigureOut">
              <a:rPr lang="en-US" smtClean="0"/>
              <a:t>6/29/2021</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2352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609600" y="1600200"/>
            <a:ext cx="99568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61BEF0D-F0BB-DE4B-95CE-6DB70DBA9567}" type="datetimeFigureOut">
              <a:rPr lang="en-US" smtClean="0"/>
              <a:pPr/>
              <a:t>6/29/2021</a:t>
            </a:fld>
            <a:endParaRPr lang="en-US" dirty="0"/>
          </a:p>
        </p:txBody>
      </p:sp>
      <p:sp>
        <p:nvSpPr>
          <p:cNvPr id="9" name="8 Marcador de número de diapositiva"/>
          <p:cNvSpPr>
            <a:spLocks noGrp="1"/>
          </p:cNvSpPr>
          <p:nvPr>
            <p:ph type="sldNum" sz="quarter" idx="15"/>
          </p:nvPr>
        </p:nvSpPr>
        <p:spPr/>
        <p:txBody>
          <a:bodyPr rtlCol="0"/>
          <a:lstStyle/>
          <a:p>
            <a:fld id="{D57F1E4F-1CFF-5643-939E-217C01CDF565}" type="slidenum">
              <a:rPr lang="en-US" smtClean="0"/>
              <a:pPr/>
              <a:t>‹Nº›</a:t>
            </a:fld>
            <a:endParaRPr lang="en-US" dirty="0"/>
          </a:p>
        </p:txBody>
      </p:sp>
      <p:sp>
        <p:nvSpPr>
          <p:cNvPr id="10" name="9 Marcador de pie de página"/>
          <p:cNvSpPr>
            <a:spLocks noGrp="1"/>
          </p:cNvSpPr>
          <p:nvPr>
            <p:ph type="ftr" sz="quarter" idx="16"/>
          </p:nvPr>
        </p:nvSpPr>
        <p:spPr/>
        <p:txBody>
          <a:bodyPr rtlCol="0"/>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48000" y="2895600"/>
            <a:ext cx="82296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10732008" y="1106932"/>
            <a:ext cx="2286000" cy="508000"/>
          </a:xfrm>
        </p:spPr>
        <p:txBody>
          <a:bodyPr/>
          <a:lstStyle/>
          <a:p>
            <a:fld id="{B61BEF0D-F0BB-DE4B-95CE-6DB70DBA9567}" type="datetimeFigureOut">
              <a:rPr lang="en-US" smtClean="0"/>
              <a:pPr/>
              <a:t>6/29/2021</a:t>
            </a:fld>
            <a:endParaRPr lang="en-US" dirty="0"/>
          </a:p>
        </p:txBody>
      </p:sp>
      <p:sp>
        <p:nvSpPr>
          <p:cNvPr id="5" name="4 Marcador de pie de página"/>
          <p:cNvSpPr>
            <a:spLocks noGrp="1"/>
          </p:cNvSpPr>
          <p:nvPr>
            <p:ph type="ftr" sz="quarter" idx="11"/>
          </p:nvPr>
        </p:nvSpPr>
        <p:spPr bwMode="auto">
          <a:xfrm rot="5400000">
            <a:off x="10046208" y="4114800"/>
            <a:ext cx="3657600" cy="512064"/>
          </a:xfrm>
        </p:spPr>
        <p:txBody>
          <a:bodyPr/>
          <a:lstStyle/>
          <a:p>
            <a:endParaRPr lang="en-US" dirty="0"/>
          </a:p>
        </p:txBody>
      </p:sp>
      <p:sp>
        <p:nvSpPr>
          <p:cNvPr id="9" name="8 Rectángulo"/>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787488" y="4928702"/>
            <a:ext cx="812800" cy="517524"/>
          </a:xfrm>
        </p:spPr>
        <p:txBody>
          <a:bodyPr/>
          <a:lstStyle/>
          <a:p>
            <a:fld id="{D57F1E4F-1CFF-5643-939E-217C01CDF565}"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B712588-04B1-427B-82EE-E8DB90309F08}" type="datetimeFigureOut">
              <a:rPr lang="en-US" smtClean="0"/>
              <a:t>6/29/2021</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9" name="8 Marcador de contenido"/>
          <p:cNvSpPr>
            <a:spLocks noGrp="1"/>
          </p:cNvSpPr>
          <p:nvPr>
            <p:ph sz="quarter" idx="1"/>
          </p:nvPr>
        </p:nvSpPr>
        <p:spPr>
          <a:xfrm>
            <a:off x="609600"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5693664" y="1600200"/>
            <a:ext cx="4876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0584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10 Marcador de contenido"/>
          <p:cNvSpPr>
            <a:spLocks noGrp="1"/>
          </p:cNvSpPr>
          <p:nvPr>
            <p:ph sz="quarter" idx="2"/>
          </p:nvPr>
        </p:nvSpPr>
        <p:spPr>
          <a:xfrm>
            <a:off x="6096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5829300" y="2362200"/>
            <a:ext cx="4876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61BEF0D-F0BB-DE4B-95CE-6DB70DBA9567}" type="datetimeFigureOut">
              <a:rPr lang="en-US" smtClean="0"/>
              <a:pPr/>
              <a:t>6/29/2021</a:t>
            </a:fld>
            <a:endParaRPr lang="en-US" dirty="0"/>
          </a:p>
        </p:txBody>
      </p:sp>
      <p:sp>
        <p:nvSpPr>
          <p:cNvPr id="7" name="6 Marcador de número de diapositiva"/>
          <p:cNvSpPr>
            <a:spLocks noGrp="1"/>
          </p:cNvSpPr>
          <p:nvPr>
            <p:ph type="sldNum" sz="quarter" idx="11"/>
          </p:nvPr>
        </p:nvSpPr>
        <p:spPr/>
        <p:txBody>
          <a:bodyPr rtlCol="0"/>
          <a:lstStyle/>
          <a:p>
            <a:fld id="{D57F1E4F-1CFF-5643-939E-217C01CDF565}" type="slidenum">
              <a:rPr lang="en-US" smtClean="0"/>
              <a:pPr/>
              <a:t>‹Nº›</a:t>
            </a:fld>
            <a:endParaRPr lang="en-US" dirty="0"/>
          </a:p>
        </p:txBody>
      </p:sp>
      <p:sp>
        <p:nvSpPr>
          <p:cNvPr id="8" name="7 Marcador de pie de página"/>
          <p:cNvSpPr>
            <a:spLocks noGrp="1"/>
          </p:cNvSpPr>
          <p:nvPr>
            <p:ph type="ftr" sz="quarter" idx="12"/>
          </p:nvPr>
        </p:nvSpPr>
        <p:spPr/>
        <p:txBody>
          <a:bodyPr rtlCol="0"/>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406400" y="274320"/>
            <a:ext cx="75184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42A54C80-263E-416B-A8E0-580EDEADCBDC}" type="datetimeFigureOut">
              <a:rPr lang="en-US" smtClean="0"/>
              <a:t>6/29/2021</a:t>
            </a:fld>
            <a:endParaRPr lang="en-US" dirty="0"/>
          </a:p>
        </p:txBody>
      </p:sp>
      <p:sp>
        <p:nvSpPr>
          <p:cNvPr id="22" name="21 Marcador de número de diapositiva"/>
          <p:cNvSpPr>
            <a:spLocks noGrp="1"/>
          </p:cNvSpPr>
          <p:nvPr>
            <p:ph type="sldNum" sz="quarter" idx="15"/>
          </p:nvPr>
        </p:nvSpPr>
        <p:spPr/>
        <p:txBody>
          <a:bodyPr rtlCol="0"/>
          <a:lstStyle/>
          <a:p>
            <a:fld id="{D57F1E4F-1CFF-5643-939E-217C01CDF565}" type="slidenum">
              <a:rPr lang="en-US" smtClean="0"/>
              <a:pPr/>
              <a:t>‹Nº›</a:t>
            </a:fld>
            <a:endParaRPr lang="en-US" dirty="0"/>
          </a:p>
        </p:txBody>
      </p:sp>
      <p:sp>
        <p:nvSpPr>
          <p:cNvPr id="23" name="22 Marcador de pie de página"/>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5518404" y="3124200"/>
            <a:ext cx="6309360" cy="6096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61BEF0D-F0BB-DE4B-95CE-6DB70DBA9567}" type="datetimeFigureOut">
              <a:rPr lang="en-US" smtClean="0"/>
              <a:pPr/>
              <a:t>6/29/2021</a:t>
            </a:fld>
            <a:endParaRPr lang="en-US" dirty="0"/>
          </a:p>
        </p:txBody>
      </p:sp>
      <p:sp>
        <p:nvSpPr>
          <p:cNvPr id="18" name="17 Marcador de número de diapositiva"/>
          <p:cNvSpPr>
            <a:spLocks noGrp="1"/>
          </p:cNvSpPr>
          <p:nvPr>
            <p:ph type="sldNum" sz="quarter" idx="11"/>
          </p:nvPr>
        </p:nvSpPr>
        <p:spPr/>
        <p:txBody>
          <a:bodyPr rtlCol="0"/>
          <a:lstStyle/>
          <a:p>
            <a:fld id="{D57F1E4F-1CFF-5643-939E-217C01CDF565}" type="slidenum">
              <a:rPr lang="en-US" smtClean="0"/>
              <a:pPr/>
              <a:t>‹Nº›</a:t>
            </a:fld>
            <a:endParaRPr lang="en-US" dirty="0"/>
          </a:p>
        </p:txBody>
      </p:sp>
      <p:sp>
        <p:nvSpPr>
          <p:cNvPr id="21" name="20 Marcador de pie de página"/>
          <p:cNvSpPr>
            <a:spLocks noGrp="1"/>
          </p:cNvSpPr>
          <p:nvPr>
            <p:ph type="ftr" sz="quarter" idx="12"/>
          </p:nvPr>
        </p:nvSpPr>
        <p:spPr/>
        <p:txBody>
          <a:bodyPr rtlCol="0"/>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609600" y="274638"/>
            <a:ext cx="99568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B61BEF0D-F0BB-DE4B-95CE-6DB70DBA9567}" type="datetimeFigureOut">
              <a:rPr lang="en-US" smtClean="0"/>
              <a:pPr/>
              <a:t>6/29/2021</a:t>
            </a:fld>
            <a:endParaRPr lang="en-US" dirty="0"/>
          </a:p>
        </p:txBody>
      </p:sp>
      <p:sp>
        <p:nvSpPr>
          <p:cNvPr id="3" name="2 Marcador de pie de página"/>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6 Conector recto"/>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7F1E4F-1CFF-5643-939E-217C01CDF56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47.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630169" y="291050"/>
            <a:ext cx="7000347" cy="1009718"/>
          </a:xfrm>
          <a:prstGeom prst="rect">
            <a:avLst/>
          </a:prstGeom>
          <a:noFill/>
          <a:ln>
            <a:noFill/>
          </a:ln>
        </p:spPr>
      </p:pic>
      <p:sp>
        <p:nvSpPr>
          <p:cNvPr id="5" name="Rectángulo 4"/>
          <p:cNvSpPr/>
          <p:nvPr/>
        </p:nvSpPr>
        <p:spPr>
          <a:xfrm>
            <a:off x="991672" y="2464441"/>
            <a:ext cx="9710671" cy="1456809"/>
          </a:xfrm>
          <a:prstGeom prst="rect">
            <a:avLst/>
          </a:prstGeom>
        </p:spPr>
        <p:txBody>
          <a:bodyPr wrap="square">
            <a:spAutoFit/>
          </a:bodyPr>
          <a:lstStyle/>
          <a:p>
            <a:pPr algn="ctr">
              <a:spcAft>
                <a:spcPts val="1950"/>
              </a:spcAft>
            </a:pPr>
            <a:r>
              <a:rPr lang="es-ES" sz="3600" b="1" dirty="0" smtClean="0">
                <a:effectLst/>
                <a:latin typeface="Arial" panose="020B0604020202020204" pitchFamily="34" charset="0"/>
                <a:ea typeface="Tahoma" panose="020B0604030504040204" pitchFamily="34" charset="0"/>
                <a:cs typeface="Arial" panose="020B0604020202020204" pitchFamily="34" charset="0"/>
              </a:rPr>
              <a:t>RENDICIÓN DE CUENTAS </a:t>
            </a:r>
          </a:p>
          <a:p>
            <a:pPr algn="ctr">
              <a:spcAft>
                <a:spcPts val="1950"/>
              </a:spcAft>
            </a:pPr>
            <a:r>
              <a:rPr lang="es-ES" sz="3600" b="1" dirty="0" smtClean="0">
                <a:latin typeface="Arial" panose="020B0604020202020204" pitchFamily="34" charset="0"/>
                <a:ea typeface="Tahoma" panose="020B0604030504040204" pitchFamily="34" charset="0"/>
                <a:cs typeface="Arial" panose="020B0604020202020204" pitchFamily="34" charset="0"/>
              </a:rPr>
              <a:t>2020</a:t>
            </a:r>
            <a:endParaRPr lang="es-EC" sz="3600" b="1" dirty="0">
              <a:effectLst/>
              <a:latin typeface="Arial" panose="020B0604020202020204" pitchFamily="34" charset="0"/>
              <a:ea typeface="Tahoma" panose="020B0604030504040204" pitchFamily="34" charset="0"/>
              <a:cs typeface="Arial" panose="020B0604020202020204" pitchFamily="34" charset="0"/>
            </a:endParaRPr>
          </a:p>
        </p:txBody>
      </p:sp>
      <p:sp>
        <p:nvSpPr>
          <p:cNvPr id="2" name="CuadroTexto 1"/>
          <p:cNvSpPr txBox="1"/>
          <p:nvPr/>
        </p:nvSpPr>
        <p:spPr>
          <a:xfrm>
            <a:off x="3483734" y="1678949"/>
            <a:ext cx="5293216" cy="523220"/>
          </a:xfrm>
          <a:prstGeom prst="rect">
            <a:avLst/>
          </a:prstGeom>
          <a:noFill/>
        </p:spPr>
        <p:txBody>
          <a:bodyPr wrap="square" rtlCol="0">
            <a:spAutoFit/>
          </a:bodyPr>
          <a:lstStyle/>
          <a:p>
            <a:r>
              <a:rPr lang="es-ES" sz="2800" dirty="0" smtClean="0"/>
              <a:t>     Administración 2019- 2023</a:t>
            </a:r>
            <a:endParaRPr lang="es-EC" sz="2800" dirty="0"/>
          </a:p>
        </p:txBody>
      </p:sp>
      <p:sp>
        <p:nvSpPr>
          <p:cNvPr id="3" name="CuadroTexto 2"/>
          <p:cNvSpPr txBox="1"/>
          <p:nvPr/>
        </p:nvSpPr>
        <p:spPr>
          <a:xfrm>
            <a:off x="2240924" y="4275786"/>
            <a:ext cx="7778839" cy="1200329"/>
          </a:xfrm>
          <a:prstGeom prst="rect">
            <a:avLst/>
          </a:prstGeom>
          <a:noFill/>
        </p:spPr>
        <p:txBody>
          <a:bodyPr wrap="square" rtlCol="0">
            <a:spAutoFit/>
          </a:bodyPr>
          <a:lstStyle/>
          <a:p>
            <a:pPr algn="ctr"/>
            <a:r>
              <a:rPr lang="es-ES" sz="3600" dirty="0" err="1" smtClean="0"/>
              <a:t>Tnlgo</a:t>
            </a:r>
            <a:r>
              <a:rPr lang="es-ES" sz="3600" dirty="0" smtClean="0"/>
              <a:t>. Evelio Villamar Barboto </a:t>
            </a:r>
            <a:r>
              <a:rPr lang="es-ES" sz="3600" b="1" dirty="0" smtClean="0"/>
              <a:t>CONCEJAL </a:t>
            </a:r>
            <a:endParaRPr lang="es-EC" sz="3600" b="1" dirty="0"/>
          </a:p>
        </p:txBody>
      </p:sp>
    </p:spTree>
    <p:extLst>
      <p:ext uri="{BB962C8B-B14F-4D97-AF65-F5344CB8AC3E}">
        <p14:creationId xmlns:p14="http://schemas.microsoft.com/office/powerpoint/2010/main" val="269277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1244894" y="1519707"/>
            <a:ext cx="9339539" cy="4755186"/>
          </a:xfrm>
        </p:spPr>
        <p:txBody>
          <a:bodyPr>
            <a:normAutofit/>
          </a:bodyPr>
          <a:lstStyle/>
          <a:p>
            <a:pPr marL="0" indent="0" algn="just">
              <a:buNone/>
            </a:pPr>
            <a:r>
              <a:rPr lang="es-EC" dirty="0" smtClean="0">
                <a:solidFill>
                  <a:schemeClr val="tx1"/>
                </a:solidFill>
                <a:latin typeface="Arial" pitchFamily="34" charset="0"/>
                <a:cs typeface="Arial" panose="020B0604020202020204" pitchFamily="34" charset="0"/>
              </a:rPr>
              <a:t>Como Miembro de la Comisión de Educación, Cultura, Deporte y Salud, </a:t>
            </a:r>
            <a:r>
              <a:rPr lang="es-EC" dirty="0">
                <a:solidFill>
                  <a:schemeClr val="tx1"/>
                </a:solidFill>
                <a:latin typeface="Arial" pitchFamily="34" charset="0"/>
                <a:cs typeface="Arial" pitchFamily="34" charset="0"/>
              </a:rPr>
              <a:t>Cumplí con la invitación efectuada por la Directora de la Unidad Educativa Nuestra Señora de Fátima </a:t>
            </a:r>
            <a:r>
              <a:rPr lang="es-EC" dirty="0" smtClean="0">
                <a:solidFill>
                  <a:schemeClr val="tx1"/>
                </a:solidFill>
                <a:latin typeface="Arial" pitchFamily="34" charset="0"/>
                <a:cs typeface="Arial" pitchFamily="34" charset="0"/>
              </a:rPr>
              <a:t>para ser participe de la mesa directiva en la programación por </a:t>
            </a:r>
            <a:r>
              <a:rPr lang="es-EC" dirty="0">
                <a:solidFill>
                  <a:schemeClr val="tx1"/>
                </a:solidFill>
                <a:latin typeface="Arial" pitchFamily="34" charset="0"/>
                <a:cs typeface="Arial" pitchFamily="34" charset="0"/>
              </a:rPr>
              <a:t>conmemorase un año más de </a:t>
            </a:r>
            <a:r>
              <a:rPr lang="es-EC" dirty="0" smtClean="0">
                <a:solidFill>
                  <a:schemeClr val="tx1"/>
                </a:solidFill>
                <a:latin typeface="Arial" pitchFamily="34" charset="0"/>
                <a:cs typeface="Arial" pitchFamily="34" charset="0"/>
              </a:rPr>
              <a:t>Fundación de dicha institución; </a:t>
            </a:r>
            <a:r>
              <a:rPr lang="es-EC" dirty="0">
                <a:solidFill>
                  <a:schemeClr val="tx1"/>
                </a:solidFill>
                <a:latin typeface="Arial" pitchFamily="34" charset="0"/>
                <a:cs typeface="Arial" pitchFamily="34" charset="0"/>
              </a:rPr>
              <a:t>donde estuvieron presente Autoridades del Cantón, Personal Administrativo, Estudiantes, Padres de Familia e invitados especiales, en la que agradecieron públicamente por todo el apoyo brindado de parte del GAD Municipal</a:t>
            </a:r>
            <a:r>
              <a:rPr lang="es-EC" dirty="0" smtClean="0">
                <a:solidFill>
                  <a:schemeClr val="tx1"/>
                </a:solidFill>
                <a:latin typeface="Arial" pitchFamily="34" charset="0"/>
                <a:cs typeface="Arial" pitchFamily="34" charset="0"/>
              </a:rPr>
              <a:t>. </a:t>
            </a: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414491" y="276606"/>
            <a:ext cx="7000347" cy="1009718"/>
          </a:xfrm>
          <a:prstGeom prst="rect">
            <a:avLst/>
          </a:prstGeom>
          <a:noFill/>
          <a:ln>
            <a:noFill/>
          </a:ln>
        </p:spPr>
      </p:pic>
      <p:pic>
        <p:nvPicPr>
          <p:cNvPr id="6" name="5 Imagen" descr="H:\FOTOS EVELIO\19 de enero aniversario de Nuestra Señora de Fatima.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2610" y="4627068"/>
            <a:ext cx="2293345" cy="1647825"/>
          </a:xfrm>
          <a:prstGeom prst="rect">
            <a:avLst/>
          </a:prstGeom>
          <a:noFill/>
          <a:ln>
            <a:noFill/>
          </a:ln>
        </p:spPr>
      </p:pic>
    </p:spTree>
    <p:extLst>
      <p:ext uri="{BB962C8B-B14F-4D97-AF65-F5344CB8AC3E}">
        <p14:creationId xmlns:p14="http://schemas.microsoft.com/office/powerpoint/2010/main" val="182807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123766" y="1409822"/>
            <a:ext cx="9361019" cy="4707643"/>
          </a:xfrm>
        </p:spPr>
        <p:txBody>
          <a:bodyPr/>
          <a:lstStyle/>
          <a:p>
            <a:pPr marL="0" lvl="0" indent="0" algn="just">
              <a:buNone/>
            </a:pPr>
            <a:r>
              <a:rPr lang="es-EC" dirty="0">
                <a:solidFill>
                  <a:schemeClr val="tx1"/>
                </a:solidFill>
                <a:latin typeface="Arial" pitchFamily="34" charset="0"/>
                <a:cs typeface="Arial" pitchFamily="34" charset="0"/>
              </a:rPr>
              <a:t>Participe en la Evaluación que le hicieron al Sub Centro de Salud del Cantón Palenque la misma que estuvo a cargo por la </a:t>
            </a:r>
            <a:r>
              <a:rPr lang="es-EC" dirty="0" err="1">
                <a:solidFill>
                  <a:schemeClr val="tx1"/>
                </a:solidFill>
                <a:latin typeface="Arial" pitchFamily="34" charset="0"/>
                <a:cs typeface="Arial" pitchFamily="34" charset="0"/>
              </a:rPr>
              <a:t>Obst</a:t>
            </a:r>
            <a:r>
              <a:rPr lang="es-EC" dirty="0">
                <a:solidFill>
                  <a:schemeClr val="tx1"/>
                </a:solidFill>
                <a:latin typeface="Arial" pitchFamily="34" charset="0"/>
                <a:cs typeface="Arial" pitchFamily="34" charset="0"/>
              </a:rPr>
              <a:t>. Rosa Silva Castro, Directora Distrito de Salud D5 Palenque – Vinces, donde obtuvo una calificación Inclusivo Tipo ʺ B</a:t>
            </a:r>
            <a:r>
              <a:rPr lang="es-EC" dirty="0" smtClean="0">
                <a:solidFill>
                  <a:schemeClr val="tx1"/>
                </a:solidFill>
                <a:latin typeface="Arial" pitchFamily="34" charset="0"/>
                <a:cs typeface="Arial" pitchFamily="34" charset="0"/>
              </a:rPr>
              <a:t>ʺ .</a:t>
            </a:r>
            <a:endParaRPr lang="es-EC" dirty="0">
              <a:solidFill>
                <a:schemeClr val="tx1"/>
              </a:solidFill>
              <a:latin typeface="Arial" pitchFamily="34" charset="0"/>
              <a:cs typeface="Arial" pitchFamily="34" charset="0"/>
            </a:endParaRPr>
          </a:p>
          <a:p>
            <a:pPr marL="0" indent="0" algn="just">
              <a:buNone/>
            </a:pPr>
            <a:endParaRPr lang="es-E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1899684" y="106677"/>
            <a:ext cx="7000347" cy="1009718"/>
          </a:xfrm>
          <a:prstGeom prst="rect">
            <a:avLst/>
          </a:prstGeom>
          <a:noFill/>
          <a:ln>
            <a:noFill/>
          </a:ln>
        </p:spPr>
      </p:pic>
      <p:pic>
        <p:nvPicPr>
          <p:cNvPr id="5" name="4 Imagen" descr="H:\FOTOS EVELIO\FB_IMG_160454944328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089" y="3155325"/>
            <a:ext cx="3322748" cy="2537138"/>
          </a:xfrm>
          <a:prstGeom prst="rect">
            <a:avLst/>
          </a:prstGeom>
          <a:noFill/>
          <a:ln>
            <a:noFill/>
          </a:ln>
        </p:spPr>
      </p:pic>
    </p:spTree>
    <p:extLst>
      <p:ext uri="{BB962C8B-B14F-4D97-AF65-F5344CB8AC3E}">
        <p14:creationId xmlns:p14="http://schemas.microsoft.com/office/powerpoint/2010/main" val="141802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1556129" y="1619032"/>
            <a:ext cx="8888637" cy="4318129"/>
          </a:xfrm>
        </p:spPr>
        <p:txBody>
          <a:bodyPr/>
          <a:lstStyle/>
          <a:p>
            <a:pPr marL="0" indent="0" algn="just">
              <a:buNone/>
            </a:pPr>
            <a:r>
              <a:rPr lang="es-EC" dirty="0" smtClean="0">
                <a:solidFill>
                  <a:schemeClr val="tx1"/>
                </a:solidFill>
                <a:latin typeface="Arial" panose="020B0604020202020204" pitchFamily="34" charset="0"/>
                <a:cs typeface="Arial" panose="020B0604020202020204" pitchFamily="34" charset="0"/>
              </a:rPr>
              <a:t>Fui participe de </a:t>
            </a:r>
            <a:r>
              <a:rPr lang="es-EC" dirty="0">
                <a:solidFill>
                  <a:schemeClr val="tx1"/>
                </a:solidFill>
                <a:latin typeface="Arial" pitchFamily="34" charset="0"/>
                <a:cs typeface="Arial" pitchFamily="34" charset="0"/>
              </a:rPr>
              <a:t>la Invitación efectuada por los Señores Luis Carbo, Pedro Ramírez, y Manuel Briones </a:t>
            </a:r>
            <a:r>
              <a:rPr lang="es-EC" dirty="0" smtClean="0">
                <a:solidFill>
                  <a:schemeClr val="tx1"/>
                </a:solidFill>
                <a:latin typeface="Arial" pitchFamily="34" charset="0"/>
                <a:cs typeface="Arial" pitchFamily="34" charset="0"/>
              </a:rPr>
              <a:t>Organizadores del Campeonato </a:t>
            </a:r>
            <a:r>
              <a:rPr lang="es-EC" dirty="0">
                <a:solidFill>
                  <a:schemeClr val="tx1"/>
                </a:solidFill>
                <a:latin typeface="Arial" pitchFamily="34" charset="0"/>
                <a:cs typeface="Arial" pitchFamily="34" charset="0"/>
              </a:rPr>
              <a:t>d</a:t>
            </a:r>
            <a:r>
              <a:rPr lang="es-EC" dirty="0" smtClean="0">
                <a:solidFill>
                  <a:schemeClr val="tx1"/>
                </a:solidFill>
                <a:latin typeface="Arial" pitchFamily="34" charset="0"/>
                <a:cs typeface="Arial" pitchFamily="34" charset="0"/>
              </a:rPr>
              <a:t>e </a:t>
            </a:r>
            <a:r>
              <a:rPr lang="es-EC" dirty="0">
                <a:solidFill>
                  <a:schemeClr val="tx1"/>
                </a:solidFill>
                <a:latin typeface="Arial" pitchFamily="34" charset="0"/>
                <a:cs typeface="Arial" pitchFamily="34" charset="0"/>
              </a:rPr>
              <a:t>Indor Futbol </a:t>
            </a:r>
            <a:r>
              <a:rPr lang="es-EC" dirty="0" smtClean="0">
                <a:solidFill>
                  <a:schemeClr val="tx1"/>
                </a:solidFill>
                <a:latin typeface="Arial" pitchFamily="34" charset="0"/>
                <a:cs typeface="Arial" pitchFamily="34" charset="0"/>
              </a:rPr>
              <a:t>2020 del Recinto Loresa, en la que se llevo acabo la inauguración de dicho campeonato, de la misma se </a:t>
            </a:r>
            <a:r>
              <a:rPr lang="es-EC" dirty="0">
                <a:solidFill>
                  <a:schemeClr val="tx1"/>
                </a:solidFill>
                <a:latin typeface="Arial" pitchFamily="34" charset="0"/>
                <a:cs typeface="Arial" pitchFamily="34" charset="0"/>
              </a:rPr>
              <a:t>eligió la Señorita Deporte y el equipo mejor uniformado.</a:t>
            </a:r>
          </a:p>
          <a:p>
            <a:pPr marL="0" lvl="0" indent="0" algn="just">
              <a:buNone/>
            </a:pPr>
            <a:endParaRPr lang="en-US" dirty="0">
              <a:solidFill>
                <a:schemeClr val="tx1"/>
              </a:solidFill>
              <a:latin typeface="Arial" panose="020B0604020202020204" pitchFamily="34" charset="0"/>
              <a:cs typeface="Arial" panose="020B0604020202020204" pitchFamily="34" charset="0"/>
            </a:endParaRPr>
          </a:p>
          <a:p>
            <a:pPr marL="0" indent="0" algn="just">
              <a:buNone/>
            </a:pPr>
            <a:endParaRPr lang="en-U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513655" y="317549"/>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344" y="3828245"/>
            <a:ext cx="2562225" cy="1921510"/>
          </a:xfrm>
          <a:prstGeom prst="rect">
            <a:avLst/>
          </a:prstGeom>
          <a:noFill/>
          <a:ln>
            <a:noFill/>
          </a:ln>
        </p:spPr>
      </p:pic>
      <p:pic>
        <p:nvPicPr>
          <p:cNvPr id="7" name="6 Imagen" descr="H:\FOTOS EVELIO\INAUGURACION DE JUEGOS LORESA 25 DE ENERO.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4285" y="3890699"/>
            <a:ext cx="2524864" cy="1921510"/>
          </a:xfrm>
          <a:prstGeom prst="rect">
            <a:avLst/>
          </a:prstGeom>
          <a:noFill/>
          <a:ln>
            <a:noFill/>
          </a:ln>
        </p:spPr>
      </p:pic>
    </p:spTree>
    <p:extLst>
      <p:ext uri="{BB962C8B-B14F-4D97-AF65-F5344CB8AC3E}">
        <p14:creationId xmlns:p14="http://schemas.microsoft.com/office/powerpoint/2010/main" val="279889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294538" y="1745376"/>
            <a:ext cx="9060076" cy="4626591"/>
          </a:xfrm>
        </p:spPr>
        <p:txBody>
          <a:bodyPr/>
          <a:lstStyle/>
          <a:p>
            <a:pPr marL="0" lvl="0" indent="0" algn="just">
              <a:buNone/>
            </a:pPr>
            <a:r>
              <a:rPr lang="es-EC" dirty="0" smtClean="0">
                <a:solidFill>
                  <a:schemeClr val="tx1"/>
                </a:solidFill>
                <a:latin typeface="Arial" panose="020B0604020202020204" pitchFamily="34" charset="0"/>
                <a:cs typeface="Arial" panose="020B0604020202020204" pitchFamily="34" charset="0"/>
              </a:rPr>
              <a:t>Siguiendo con la ayuda social m</a:t>
            </a:r>
            <a:r>
              <a:rPr lang="es-ES" dirty="0" smtClean="0">
                <a:solidFill>
                  <a:schemeClr val="tx1"/>
                </a:solidFill>
                <a:latin typeface="Arial" pitchFamily="34" charset="0"/>
                <a:cs typeface="Arial" pitchFamily="34" charset="0"/>
              </a:rPr>
              <a:t>e </a:t>
            </a:r>
            <a:r>
              <a:rPr lang="es-ES" dirty="0">
                <a:solidFill>
                  <a:schemeClr val="tx1"/>
                </a:solidFill>
                <a:latin typeface="Arial" pitchFamily="34" charset="0"/>
                <a:cs typeface="Arial" pitchFamily="34" charset="0"/>
              </a:rPr>
              <a:t>dirigí hasta el sector Laurel en compañía de los socios del Comité 22 de </a:t>
            </a:r>
            <a:r>
              <a:rPr lang="es-ES" dirty="0" smtClean="0">
                <a:solidFill>
                  <a:schemeClr val="tx1"/>
                </a:solidFill>
                <a:latin typeface="Arial" pitchFamily="34" charset="0"/>
                <a:cs typeface="Arial" pitchFamily="34" charset="0"/>
              </a:rPr>
              <a:t>agosto, </a:t>
            </a:r>
            <a:r>
              <a:rPr lang="es-ES" dirty="0">
                <a:solidFill>
                  <a:schemeClr val="tx1"/>
                </a:solidFill>
                <a:latin typeface="Arial" pitchFamily="34" charset="0"/>
                <a:cs typeface="Arial" pitchFamily="34" charset="0"/>
              </a:rPr>
              <a:t>con el objeto de visitar al Señor Juan Cabrera quien padece de </a:t>
            </a:r>
            <a:r>
              <a:rPr lang="es-ES" dirty="0" smtClean="0">
                <a:solidFill>
                  <a:schemeClr val="tx1"/>
                </a:solidFill>
                <a:latin typeface="Arial" pitchFamily="34" charset="0"/>
                <a:cs typeface="Arial" pitchFamily="34" charset="0"/>
              </a:rPr>
              <a:t>discapacidad especial el </a:t>
            </a:r>
            <a:r>
              <a:rPr lang="es-ES" dirty="0">
                <a:solidFill>
                  <a:schemeClr val="tx1"/>
                </a:solidFill>
                <a:latin typeface="Arial" pitchFamily="34" charset="0"/>
                <a:cs typeface="Arial" pitchFamily="34" charset="0"/>
              </a:rPr>
              <a:t>mismo que vive junto a su mamá adulta mayor que posee derrame facial, donde le hicimos llegar enseres, utensilios de la casa y alimentos los mismo que servirán de mucho para esta digna familia.</a:t>
            </a:r>
            <a:endParaRPr lang="es-EC" dirty="0">
              <a:solidFill>
                <a:schemeClr val="tx1"/>
              </a:solidFill>
              <a:latin typeface="Arial" pitchFamily="34" charset="0"/>
              <a:cs typeface="Arial" pitchFamily="34" charset="0"/>
            </a:endParaRPr>
          </a:p>
          <a:p>
            <a:pPr marL="0" indent="0" algn="just">
              <a:buNone/>
            </a:pPr>
            <a:r>
              <a:rPr lang="es-EC" dirty="0" smtClean="0">
                <a:solidFill>
                  <a:schemeClr val="tx1"/>
                </a:solidFill>
                <a:latin typeface="Arial" panose="020B0604020202020204" pitchFamily="34" charset="0"/>
                <a:cs typeface="Arial" panose="020B0604020202020204" pitchFamily="34" charset="0"/>
              </a:rPr>
              <a:t> </a:t>
            </a:r>
            <a:endParaRPr lang="es-ES" dirty="0">
              <a:solidFill>
                <a:schemeClr val="tx1"/>
              </a:solidFill>
              <a:latin typeface="Arial" panose="020B0604020202020204" pitchFamily="34" charset="0"/>
              <a:cs typeface="Arial" panose="020B0604020202020204" pitchFamily="34" charset="0"/>
            </a:endParaRP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42217" y="290255"/>
            <a:ext cx="7000347" cy="1009718"/>
          </a:xfrm>
          <a:prstGeom prst="rect">
            <a:avLst/>
          </a:prstGeom>
          <a:noFill/>
          <a:ln>
            <a:noFill/>
          </a:ln>
        </p:spPr>
      </p:pic>
      <p:pic>
        <p:nvPicPr>
          <p:cNvPr id="7" name="6 Imagen" descr="H:\FOTOS EVELIO\FB_IMG_1604549675528.jpg"/>
          <p:cNvPicPr/>
          <p:nvPr/>
        </p:nvPicPr>
        <p:blipFill>
          <a:blip r:embed="rId3">
            <a:extLst>
              <a:ext uri="{28A0092B-C50C-407E-A947-70E740481C1C}">
                <a14:useLocalDpi xmlns:a14="http://schemas.microsoft.com/office/drawing/2010/main" val="0"/>
              </a:ext>
            </a:extLst>
          </a:blip>
          <a:srcRect/>
          <a:stretch>
            <a:fillRect/>
          </a:stretch>
        </p:blipFill>
        <p:spPr bwMode="auto">
          <a:xfrm>
            <a:off x="2594957" y="4447235"/>
            <a:ext cx="2571750" cy="1826788"/>
          </a:xfrm>
          <a:prstGeom prst="rect">
            <a:avLst/>
          </a:prstGeom>
          <a:noFill/>
          <a:ln>
            <a:noFill/>
          </a:ln>
        </p:spPr>
      </p:pic>
      <p:pic>
        <p:nvPicPr>
          <p:cNvPr id="8" name="7 Imagen" descr="H:\FOTOS EVELIO\FB_IMG_1604549663999.jpg"/>
          <p:cNvPicPr/>
          <p:nvPr/>
        </p:nvPicPr>
        <p:blipFill>
          <a:blip r:embed="rId4">
            <a:extLst>
              <a:ext uri="{28A0092B-C50C-407E-A947-70E740481C1C}">
                <a14:useLocalDpi xmlns:a14="http://schemas.microsoft.com/office/drawing/2010/main" val="0"/>
              </a:ext>
            </a:extLst>
          </a:blip>
          <a:srcRect/>
          <a:stretch>
            <a:fillRect/>
          </a:stretch>
        </p:blipFill>
        <p:spPr bwMode="auto">
          <a:xfrm>
            <a:off x="5752238" y="4423489"/>
            <a:ext cx="2515615" cy="1850534"/>
          </a:xfrm>
          <a:prstGeom prst="rect">
            <a:avLst/>
          </a:prstGeom>
          <a:noFill/>
          <a:ln>
            <a:noFill/>
          </a:ln>
        </p:spPr>
      </p:pic>
    </p:spTree>
    <p:extLst>
      <p:ext uri="{BB962C8B-B14F-4D97-AF65-F5344CB8AC3E}">
        <p14:creationId xmlns:p14="http://schemas.microsoft.com/office/powerpoint/2010/main" val="73659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542381" y="1723673"/>
            <a:ext cx="8915400" cy="4664247"/>
          </a:xfrm>
        </p:spPr>
        <p:txBody>
          <a:bodyPr>
            <a:normAutofit/>
          </a:bodyPr>
          <a:lstStyle/>
          <a:p>
            <a:pPr marL="0" indent="0" algn="just">
              <a:buNone/>
            </a:pPr>
            <a:r>
              <a:rPr lang="es-EC" dirty="0" smtClean="0">
                <a:solidFill>
                  <a:schemeClr val="tx1"/>
                </a:solidFill>
                <a:latin typeface="Arial" panose="020B0604020202020204" pitchFamily="34" charset="0"/>
                <a:cs typeface="Arial" panose="020B0604020202020204" pitchFamily="34" charset="0"/>
              </a:rPr>
              <a:t>Siempre apoyando al deporte a los niños, y jóvenes en </a:t>
            </a:r>
            <a:r>
              <a:rPr lang="es-EC" dirty="0">
                <a:solidFill>
                  <a:schemeClr val="tx1"/>
                </a:solidFill>
                <a:latin typeface="Arial" pitchFamily="34" charset="0"/>
                <a:cs typeface="Arial" pitchFamily="34" charset="0"/>
              </a:rPr>
              <a:t>compañía del concejal Jinson Murrieta </a:t>
            </a:r>
            <a:r>
              <a:rPr lang="es-EC" dirty="0" smtClean="0">
                <a:solidFill>
                  <a:schemeClr val="tx1"/>
                </a:solidFill>
                <a:latin typeface="Arial" pitchFamily="34" charset="0"/>
                <a:cs typeface="Arial" pitchFamily="34" charset="0"/>
              </a:rPr>
              <a:t>Cedeño </a:t>
            </a:r>
            <a:r>
              <a:rPr lang="es-EC" dirty="0">
                <a:solidFill>
                  <a:schemeClr val="tx1"/>
                </a:solidFill>
                <a:latin typeface="Arial" pitchFamily="34" charset="0"/>
                <a:cs typeface="Arial" pitchFamily="34" charset="0"/>
              </a:rPr>
              <a:t>en calidad de Presidente de la Comisión de Educación, </a:t>
            </a:r>
            <a:r>
              <a:rPr lang="es-EC" dirty="0" smtClean="0">
                <a:solidFill>
                  <a:schemeClr val="tx1"/>
                </a:solidFill>
                <a:latin typeface="Arial" pitchFamily="34" charset="0"/>
                <a:cs typeface="Arial" pitchFamily="34" charset="0"/>
              </a:rPr>
              <a:t>Cultura, Deporte y Salud nos trasladamos </a:t>
            </a:r>
            <a:r>
              <a:rPr lang="es-EC" dirty="0">
                <a:solidFill>
                  <a:schemeClr val="tx1"/>
                </a:solidFill>
                <a:latin typeface="Arial" pitchFamily="34" charset="0"/>
                <a:cs typeface="Arial" pitchFamily="34" charset="0"/>
              </a:rPr>
              <a:t>al cantón Villamil Playa con la finalidad de acompañar a un grupo de jóvenes que se encontraba participando en el campeonato de Futbol playero el mismo que es organizado por la Federación Ecuatoriano de Futbol.</a:t>
            </a:r>
          </a:p>
          <a:p>
            <a:pPr marL="0" lvl="0" indent="0" algn="just">
              <a:buNone/>
            </a:pPr>
            <a:endParaRPr lang="es-EC" dirty="0">
              <a:solidFill>
                <a:schemeClr val="tx1"/>
              </a:solidFill>
              <a:latin typeface="Arial" pitchFamily="34" charset="0"/>
              <a:cs typeface="Arial" pitchFamily="34" charset="0"/>
            </a:endParaRPr>
          </a:p>
          <a:p>
            <a:pPr marL="0" lvl="0" indent="0" algn="just">
              <a:buNone/>
            </a:pPr>
            <a:endParaRPr lang="en-US" dirty="0">
              <a:solidFill>
                <a:schemeClr val="tx1"/>
              </a:solidFill>
              <a:latin typeface="Arial" panose="020B0604020202020204" pitchFamily="34" charset="0"/>
              <a:cs typeface="Arial" panose="020B0604020202020204" pitchFamily="34" charset="0"/>
            </a:endParaRPr>
          </a:p>
          <a:p>
            <a:pPr marL="0" indent="0" algn="just">
              <a:buNone/>
            </a:pPr>
            <a:endParaRPr lang="es-E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1542381" y="327986"/>
            <a:ext cx="7000347" cy="1009718"/>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0268" y="4391696"/>
            <a:ext cx="2400300" cy="1800225"/>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367" y="4391696"/>
            <a:ext cx="2183049" cy="1769772"/>
          </a:xfrm>
          <a:prstGeom prst="rect">
            <a:avLst/>
          </a:prstGeom>
          <a:noFill/>
          <a:ln>
            <a:noFill/>
          </a:ln>
        </p:spPr>
      </p:pic>
    </p:spTree>
    <p:extLst>
      <p:ext uri="{BB962C8B-B14F-4D97-AF65-F5344CB8AC3E}">
        <p14:creationId xmlns:p14="http://schemas.microsoft.com/office/powerpoint/2010/main" val="12413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381555" y="1435817"/>
            <a:ext cx="9076090" cy="5155648"/>
          </a:xfrm>
        </p:spPr>
        <p:txBody>
          <a:bodyPr/>
          <a:lstStyle/>
          <a:p>
            <a:pPr marL="0" lvl="0" indent="0" algn="just">
              <a:buNone/>
            </a:pPr>
            <a:r>
              <a:rPr lang="es-ES" dirty="0">
                <a:solidFill>
                  <a:schemeClr val="tx1"/>
                </a:solidFill>
                <a:latin typeface="Arial" pitchFamily="34" charset="0"/>
                <a:cs typeface="Arial" pitchFamily="34" charset="0"/>
              </a:rPr>
              <a:t>En calidad de miembro de la Comisión de Educación, Cultura </a:t>
            </a:r>
            <a:r>
              <a:rPr lang="es-ES" dirty="0" smtClean="0">
                <a:solidFill>
                  <a:schemeClr val="tx1"/>
                </a:solidFill>
                <a:latin typeface="Arial" pitchFamily="34" charset="0"/>
                <a:cs typeface="Arial" pitchFamily="34" charset="0"/>
              </a:rPr>
              <a:t>Deporte y Salud, acompañe en </a:t>
            </a:r>
            <a:r>
              <a:rPr lang="es-ES" dirty="0">
                <a:solidFill>
                  <a:schemeClr val="tx1"/>
                </a:solidFill>
                <a:latin typeface="Arial" pitchFamily="34" charset="0"/>
                <a:cs typeface="Arial" pitchFamily="34" charset="0"/>
              </a:rPr>
              <a:t>la mañana deportiva organizada por los directivos de la Liga Cantonal de Palenque donde participaron jóvenes de la Liga del Cantón Baba acto que se desarrolló en el Estadio José Lúa Yépez, donde se dieron cita padres de familia, y auspiciantes, lo maravilloso de esto es compartir con jóvenes que especializan en diferentes Clubes deportivo.</a:t>
            </a:r>
            <a:endParaRPr lang="es-EC" dirty="0">
              <a:solidFill>
                <a:schemeClr val="tx1"/>
              </a:solidFill>
              <a:latin typeface="Arial" pitchFamily="34" charset="0"/>
              <a:cs typeface="Arial" pitchFamily="34" charset="0"/>
            </a:endParaRPr>
          </a:p>
          <a:p>
            <a:pPr marL="0" indent="0" algn="just">
              <a:buNone/>
            </a:pPr>
            <a:endParaRPr lang="es-EC" dirty="0">
              <a:solidFill>
                <a:schemeClr val="tx1"/>
              </a:solidFill>
              <a:latin typeface="Arial" pitchFamily="34" charset="0"/>
              <a:cs typeface="Arial" pitchFamily="34" charset="0"/>
            </a:endParaRPr>
          </a:p>
          <a:p>
            <a:pPr marL="0" indent="0" algn="just">
              <a:buNone/>
            </a:pPr>
            <a:endParaRPr lang="es-ES"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073105" y="306448"/>
            <a:ext cx="7000347" cy="1009718"/>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485" y="4355740"/>
            <a:ext cx="2484383" cy="1903392"/>
          </a:xfrm>
          <a:prstGeom prst="rect">
            <a:avLst/>
          </a:prstGeom>
          <a:noFill/>
          <a:ln>
            <a:noFill/>
          </a:ln>
        </p:spPr>
      </p:pic>
    </p:spTree>
    <p:extLst>
      <p:ext uri="{BB962C8B-B14F-4D97-AF65-F5344CB8AC3E}">
        <p14:creationId xmlns:p14="http://schemas.microsoft.com/office/powerpoint/2010/main" val="45349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11368" y="1442434"/>
            <a:ext cx="10341736" cy="5087155"/>
          </a:xfrm>
        </p:spPr>
        <p:txBody>
          <a:bodyPr>
            <a:normAutofit/>
          </a:bodyPr>
          <a:lstStyle/>
          <a:p>
            <a:pPr marL="0" lvl="0" indent="0" algn="just">
              <a:buNone/>
            </a:pPr>
            <a:r>
              <a:rPr lang="es-EC" sz="2000" dirty="0">
                <a:solidFill>
                  <a:schemeClr val="tx1"/>
                </a:solidFill>
                <a:latin typeface="Arial" pitchFamily="34" charset="0"/>
                <a:cs typeface="Arial" pitchFamily="34" charset="0"/>
              </a:rPr>
              <a:t>Participe en el día Internacional de los humedales acto que estuvo a cargo del Ministerio del Ambiente, el GAD Municipal del Cantón Palenque, </a:t>
            </a:r>
            <a:r>
              <a:rPr lang="es-EC" sz="2000" dirty="0" smtClean="0">
                <a:solidFill>
                  <a:schemeClr val="tx1"/>
                </a:solidFill>
                <a:latin typeface="Arial" pitchFamily="34" charset="0"/>
                <a:cs typeface="Arial" pitchFamily="34" charset="0"/>
              </a:rPr>
              <a:t>y la Universidad </a:t>
            </a:r>
            <a:r>
              <a:rPr lang="es-EC" sz="2000" dirty="0">
                <a:solidFill>
                  <a:schemeClr val="tx1"/>
                </a:solidFill>
                <a:latin typeface="Arial" pitchFamily="34" charset="0"/>
                <a:cs typeface="Arial" pitchFamily="34" charset="0"/>
              </a:rPr>
              <a:t>de Guayaquil, el mismo que se desarrolló en el Recinto la Cecilia en el “Humedal las Garzas”, de la misma manera se llevó a cabo la Reforestación de la Unidad Lautaro Aspiazu Sedeño, así mismo se firmó el acta de compromiso para el área de Conservación de Uso Sostenibles (ACUS), donde estuvieron presente el Ing. José Benítez en representación de la Universidad de Guayaquil, Autoridades del Cantón, funcionarios del GAD Palenque, miembros de la Policía Nacional, Miembros de Policía Comunitaria y la Jefa Política del Cantón Vinces Ab. </a:t>
            </a:r>
            <a:r>
              <a:rPr lang="es-EC" sz="2000" dirty="0" err="1">
                <a:solidFill>
                  <a:schemeClr val="tx1"/>
                </a:solidFill>
                <a:latin typeface="Arial" pitchFamily="34" charset="0"/>
                <a:cs typeface="Arial" pitchFamily="34" charset="0"/>
              </a:rPr>
              <a:t>Marjori</a:t>
            </a:r>
            <a:r>
              <a:rPr lang="es-EC" sz="2000" dirty="0">
                <a:solidFill>
                  <a:schemeClr val="tx1"/>
                </a:solidFill>
                <a:latin typeface="Arial" pitchFamily="34" charset="0"/>
                <a:cs typeface="Arial" pitchFamily="34" charset="0"/>
              </a:rPr>
              <a:t> Aspiazu.    </a:t>
            </a: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245913" y="304947"/>
            <a:ext cx="7000347" cy="1009718"/>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0289" y="4505192"/>
            <a:ext cx="2465070" cy="1744819"/>
          </a:xfrm>
          <a:prstGeom prst="rect">
            <a:avLst/>
          </a:prstGeom>
          <a:noFill/>
          <a:ln>
            <a:noFill/>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270" y="4505192"/>
            <a:ext cx="2419120" cy="1766820"/>
          </a:xfrm>
          <a:prstGeom prst="rect">
            <a:avLst/>
          </a:prstGeom>
          <a:noFill/>
          <a:ln>
            <a:noFill/>
          </a:ln>
        </p:spPr>
      </p:pic>
    </p:spTree>
    <p:extLst>
      <p:ext uri="{BB962C8B-B14F-4D97-AF65-F5344CB8AC3E}">
        <p14:creationId xmlns:p14="http://schemas.microsoft.com/office/powerpoint/2010/main" val="34163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1262130" y="1507812"/>
            <a:ext cx="9388697" cy="4645982"/>
          </a:xfrm>
        </p:spPr>
        <p:txBody>
          <a:bodyPr/>
          <a:lstStyle/>
          <a:p>
            <a:pPr marL="0" lvl="0" indent="0" algn="just">
              <a:buNone/>
            </a:pPr>
            <a:r>
              <a:rPr lang="es-EC" dirty="0">
                <a:solidFill>
                  <a:schemeClr val="tx1"/>
                </a:solidFill>
                <a:latin typeface="Arial" pitchFamily="34" charset="0"/>
                <a:cs typeface="Arial" pitchFamily="34" charset="0"/>
              </a:rPr>
              <a:t>En calidad de Fiscalizador me traslade hasta el recinto el Naranjo con la finalidad de verificar los trabajos que se </a:t>
            </a:r>
            <a:r>
              <a:rPr lang="es-EC" dirty="0" smtClean="0">
                <a:solidFill>
                  <a:schemeClr val="tx1"/>
                </a:solidFill>
                <a:latin typeface="Arial" pitchFamily="34" charset="0"/>
                <a:cs typeface="Arial" pitchFamily="34" charset="0"/>
              </a:rPr>
              <a:t>estaban </a:t>
            </a:r>
            <a:r>
              <a:rPr lang="es-EC" dirty="0">
                <a:solidFill>
                  <a:schemeClr val="tx1"/>
                </a:solidFill>
                <a:latin typeface="Arial" pitchFamily="34" charset="0"/>
                <a:cs typeface="Arial" pitchFamily="34" charset="0"/>
              </a:rPr>
              <a:t>efectuando en el Puente, el mismo que se está realizando </a:t>
            </a:r>
            <a:r>
              <a:rPr lang="es-EC" dirty="0" smtClean="0">
                <a:solidFill>
                  <a:schemeClr val="tx1"/>
                </a:solidFill>
                <a:latin typeface="Arial" pitchFamily="34" charset="0"/>
                <a:cs typeface="Arial" pitchFamily="34" charset="0"/>
              </a:rPr>
              <a:t>mediante convenio entre el </a:t>
            </a:r>
            <a:r>
              <a:rPr lang="es-EC" dirty="0">
                <a:solidFill>
                  <a:schemeClr val="tx1"/>
                </a:solidFill>
                <a:latin typeface="Arial" pitchFamily="34" charset="0"/>
                <a:cs typeface="Arial" pitchFamily="34" charset="0"/>
              </a:rPr>
              <a:t>Gobierno Provincial </a:t>
            </a:r>
            <a:r>
              <a:rPr lang="es-EC" dirty="0" smtClean="0">
                <a:solidFill>
                  <a:schemeClr val="tx1"/>
                </a:solidFill>
                <a:latin typeface="Arial" pitchFamily="34" charset="0"/>
                <a:cs typeface="Arial" pitchFamily="34" charset="0"/>
              </a:rPr>
              <a:t>de Los Ríos y </a:t>
            </a:r>
            <a:r>
              <a:rPr lang="es-EC" dirty="0">
                <a:solidFill>
                  <a:schemeClr val="tx1"/>
                </a:solidFill>
                <a:latin typeface="Arial" pitchFamily="34" charset="0"/>
                <a:cs typeface="Arial" pitchFamily="34" charset="0"/>
              </a:rPr>
              <a:t>el GAD Palenque, obra que beneficia a cientos agricultores de algunos sectores, así mismo converse con los usuarios de dicho sector donde se sintieron agradecidos con dichos trabajos que se vienen efectuando en bien de la </a:t>
            </a:r>
            <a:r>
              <a:rPr lang="es-EC" dirty="0" smtClean="0">
                <a:solidFill>
                  <a:schemeClr val="tx1"/>
                </a:solidFill>
                <a:latin typeface="Arial" pitchFamily="34" charset="0"/>
                <a:cs typeface="Arial" pitchFamily="34" charset="0"/>
              </a:rPr>
              <a:t>comunidad.</a:t>
            </a:r>
            <a:endParaRPr lang="es-ES" dirty="0">
              <a:solidFill>
                <a:schemeClr val="tx1"/>
              </a:solidFill>
              <a:latin typeface="Arial" pitchFamily="34" charset="0"/>
              <a:cs typeface="Arial" pitchFamily="34" charset="0"/>
            </a:endParaRPr>
          </a:p>
          <a:p>
            <a:pPr marL="0" indent="0" algn="just">
              <a:buNone/>
            </a:pPr>
            <a:endParaRPr lang="es-ES" dirty="0">
              <a:solidFill>
                <a:schemeClr val="tx1"/>
              </a:solidFill>
            </a:endParaRPr>
          </a:p>
          <a:p>
            <a:pPr marL="0" indent="0" algn="just">
              <a:buNone/>
            </a:pPr>
            <a:endParaRPr lang="es-EC"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41367" y="259027"/>
            <a:ext cx="7000347" cy="1009718"/>
          </a:xfrm>
          <a:prstGeom prst="rect">
            <a:avLst/>
          </a:prstGeom>
          <a:noFill/>
          <a:ln>
            <a:noFill/>
          </a:ln>
        </p:spPr>
      </p:pic>
      <p:pic>
        <p:nvPicPr>
          <p:cNvPr id="5" name="4 Imagen" descr="H:\FOTOS EVELIO\FB_IMG_160454899787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8282" y="4432936"/>
            <a:ext cx="2200275" cy="1800439"/>
          </a:xfrm>
          <a:prstGeom prst="rect">
            <a:avLst/>
          </a:prstGeom>
          <a:noFill/>
          <a:ln>
            <a:noFill/>
          </a:ln>
        </p:spPr>
      </p:pic>
    </p:spTree>
    <p:extLst>
      <p:ext uri="{BB962C8B-B14F-4D97-AF65-F5344CB8AC3E}">
        <p14:creationId xmlns:p14="http://schemas.microsoft.com/office/powerpoint/2010/main" val="393596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378039" y="1519707"/>
            <a:ext cx="9028091" cy="5020645"/>
          </a:xfrm>
        </p:spPr>
        <p:txBody>
          <a:bodyPr/>
          <a:lstStyle/>
          <a:p>
            <a:pPr marL="0" lvl="0" indent="0" algn="just">
              <a:buNone/>
            </a:pPr>
            <a:r>
              <a:rPr lang="es-EC" dirty="0">
                <a:solidFill>
                  <a:schemeClr val="tx1"/>
                </a:solidFill>
                <a:latin typeface="Arial" pitchFamily="34" charset="0"/>
                <a:cs typeface="Arial" pitchFamily="34" charset="0"/>
              </a:rPr>
              <a:t>Como miembro de la Comisión de Cultura y Deporte me traslade a la Ciudad de Babahoyo a la Federación Deportiva </a:t>
            </a:r>
            <a:r>
              <a:rPr lang="es-EC" dirty="0" smtClean="0">
                <a:solidFill>
                  <a:schemeClr val="tx1"/>
                </a:solidFill>
                <a:latin typeface="Arial" pitchFamily="34" charset="0"/>
                <a:cs typeface="Arial" pitchFamily="34" charset="0"/>
              </a:rPr>
              <a:t>Provincial, </a:t>
            </a:r>
            <a:r>
              <a:rPr lang="es-EC" dirty="0">
                <a:solidFill>
                  <a:schemeClr val="tx1"/>
                </a:solidFill>
                <a:latin typeface="Arial" pitchFamily="34" charset="0"/>
                <a:cs typeface="Arial" pitchFamily="34" charset="0"/>
              </a:rPr>
              <a:t>en compañía Lcdo. Williams </a:t>
            </a:r>
            <a:r>
              <a:rPr lang="es-EC" dirty="0" smtClean="0">
                <a:solidFill>
                  <a:schemeClr val="tx1"/>
                </a:solidFill>
                <a:latin typeface="Arial" pitchFamily="34" charset="0"/>
                <a:cs typeface="Arial" pitchFamily="34" charset="0"/>
              </a:rPr>
              <a:t>Zambrano, Presidente </a:t>
            </a:r>
            <a:r>
              <a:rPr lang="es-EC" dirty="0">
                <a:solidFill>
                  <a:schemeClr val="tx1"/>
                </a:solidFill>
                <a:latin typeface="Arial" pitchFamily="34" charset="0"/>
                <a:cs typeface="Arial" pitchFamily="34" charset="0"/>
              </a:rPr>
              <a:t>y miembros de la Liga Cantonal de Palenque </a:t>
            </a:r>
            <a:r>
              <a:rPr lang="es-EC" dirty="0" smtClean="0">
                <a:solidFill>
                  <a:schemeClr val="tx1"/>
                </a:solidFill>
                <a:latin typeface="Arial" pitchFamily="34" charset="0"/>
                <a:cs typeface="Arial" pitchFamily="34" charset="0"/>
              </a:rPr>
              <a:t>con </a:t>
            </a:r>
            <a:r>
              <a:rPr lang="es-EC" dirty="0">
                <a:solidFill>
                  <a:schemeClr val="tx1"/>
                </a:solidFill>
                <a:latin typeface="Arial" pitchFamily="34" charset="0"/>
                <a:cs typeface="Arial" pitchFamily="34" charset="0"/>
              </a:rPr>
              <a:t>la finalidad de gestionar </a:t>
            </a:r>
            <a:r>
              <a:rPr lang="es-EC" dirty="0" smtClean="0">
                <a:solidFill>
                  <a:schemeClr val="tx1"/>
                </a:solidFill>
                <a:latin typeface="Arial" pitchFamily="34" charset="0"/>
                <a:cs typeface="Arial" pitchFamily="34" charset="0"/>
              </a:rPr>
              <a:t>se nos ayuden </a:t>
            </a:r>
            <a:r>
              <a:rPr lang="es-EC" dirty="0">
                <a:solidFill>
                  <a:schemeClr val="tx1"/>
                </a:solidFill>
                <a:latin typeface="Arial" pitchFamily="34" charset="0"/>
                <a:cs typeface="Arial" pitchFamily="34" charset="0"/>
              </a:rPr>
              <a:t>con implementos deportivos los mismo que son </a:t>
            </a:r>
            <a:r>
              <a:rPr lang="es-EC" dirty="0" smtClean="0">
                <a:solidFill>
                  <a:schemeClr val="tx1"/>
                </a:solidFill>
                <a:latin typeface="Arial" pitchFamily="34" charset="0"/>
                <a:cs typeface="Arial" pitchFamily="34" charset="0"/>
              </a:rPr>
              <a:t>de mucho beneficio </a:t>
            </a:r>
            <a:r>
              <a:rPr lang="es-EC" dirty="0">
                <a:solidFill>
                  <a:schemeClr val="tx1"/>
                </a:solidFill>
                <a:latin typeface="Arial" pitchFamily="34" charset="0"/>
                <a:cs typeface="Arial" pitchFamily="34" charset="0"/>
              </a:rPr>
              <a:t>para la juventud Palenqueña.</a:t>
            </a: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92578" y="208369"/>
            <a:ext cx="7000347" cy="1009718"/>
          </a:xfrm>
          <a:prstGeom prst="rect">
            <a:avLst/>
          </a:prstGeom>
          <a:noFill/>
          <a:ln>
            <a:noFill/>
          </a:ln>
        </p:spPr>
      </p:pic>
      <p:pic>
        <p:nvPicPr>
          <p:cNvPr id="5" name="4 Imagen" descr="H:\FOTOS EVELIO\FB_IMG_160454892169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589" y="4211392"/>
            <a:ext cx="2439295" cy="1885413"/>
          </a:xfrm>
          <a:prstGeom prst="rect">
            <a:avLst/>
          </a:prstGeom>
          <a:noFill/>
          <a:ln>
            <a:noFill/>
          </a:ln>
        </p:spPr>
      </p:pic>
      <p:pic>
        <p:nvPicPr>
          <p:cNvPr id="7" name="6 Imagen" descr="H:\FOTOS EVELIO\FB_IMG_160454891420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810" y="4224270"/>
            <a:ext cx="2515672" cy="1872535"/>
          </a:xfrm>
          <a:prstGeom prst="rect">
            <a:avLst/>
          </a:prstGeom>
          <a:noFill/>
          <a:ln>
            <a:noFill/>
          </a:ln>
        </p:spPr>
      </p:pic>
    </p:spTree>
    <p:extLst>
      <p:ext uri="{BB962C8B-B14F-4D97-AF65-F5344CB8AC3E}">
        <p14:creationId xmlns:p14="http://schemas.microsoft.com/office/powerpoint/2010/main" val="1502675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171977" y="1365162"/>
            <a:ext cx="9762186" cy="5048518"/>
          </a:xfrm>
        </p:spPr>
        <p:txBody>
          <a:bodyPr/>
          <a:lstStyle/>
          <a:p>
            <a:pPr marL="0" lvl="0" indent="0" algn="just">
              <a:buNone/>
            </a:pPr>
            <a:r>
              <a:rPr lang="es-EC" sz="2200" dirty="0">
                <a:solidFill>
                  <a:schemeClr val="tx1"/>
                </a:solidFill>
                <a:latin typeface="Arial" pitchFamily="34" charset="0"/>
                <a:cs typeface="Arial" pitchFamily="34" charset="0"/>
              </a:rPr>
              <a:t>Me traslade al Cantón de Vinces en compañía de los miembros del Comité 22 de Agosto y su presidenta Sra. Angélica </a:t>
            </a:r>
            <a:r>
              <a:rPr lang="es-EC" sz="2200" dirty="0" err="1">
                <a:solidFill>
                  <a:schemeClr val="tx1"/>
                </a:solidFill>
                <a:latin typeface="Arial" pitchFamily="34" charset="0"/>
                <a:cs typeface="Arial" pitchFamily="34" charset="0"/>
              </a:rPr>
              <a:t>Ling</a:t>
            </a:r>
            <a:r>
              <a:rPr lang="es-EC" sz="2200" dirty="0">
                <a:solidFill>
                  <a:schemeClr val="tx1"/>
                </a:solidFill>
                <a:latin typeface="Arial" pitchFamily="34" charset="0"/>
                <a:cs typeface="Arial" pitchFamily="34" charset="0"/>
              </a:rPr>
              <a:t> con el objetivo de mantener una reunión y gestionar ayuda </a:t>
            </a:r>
            <a:r>
              <a:rPr lang="es-EC" sz="2200" dirty="0" smtClean="0">
                <a:solidFill>
                  <a:schemeClr val="tx1"/>
                </a:solidFill>
                <a:latin typeface="Arial" pitchFamily="34" charset="0"/>
                <a:cs typeface="Arial" pitchFamily="34" charset="0"/>
              </a:rPr>
              <a:t>con el Señor </a:t>
            </a:r>
            <a:r>
              <a:rPr lang="es-EC" sz="2200" dirty="0">
                <a:solidFill>
                  <a:schemeClr val="tx1"/>
                </a:solidFill>
                <a:latin typeface="Arial" pitchFamily="34" charset="0"/>
                <a:cs typeface="Arial" pitchFamily="34" charset="0"/>
              </a:rPr>
              <a:t>Jorge </a:t>
            </a:r>
            <a:r>
              <a:rPr lang="es-EC" sz="2200" dirty="0" err="1" smtClean="0">
                <a:solidFill>
                  <a:schemeClr val="tx1"/>
                </a:solidFill>
                <a:latin typeface="Arial" pitchFamily="34" charset="0"/>
                <a:cs typeface="Arial" pitchFamily="34" charset="0"/>
              </a:rPr>
              <a:t>Haramundiz</a:t>
            </a:r>
            <a:r>
              <a:rPr lang="es-EC" sz="2200" dirty="0" smtClean="0">
                <a:solidFill>
                  <a:schemeClr val="tx1"/>
                </a:solidFill>
                <a:latin typeface="Arial" pitchFamily="34" charset="0"/>
                <a:cs typeface="Arial" pitchFamily="34" charset="0"/>
              </a:rPr>
              <a:t>, Presidente de la </a:t>
            </a:r>
            <a:r>
              <a:rPr lang="es-EC" sz="2200" dirty="0">
                <a:solidFill>
                  <a:schemeClr val="tx1"/>
                </a:solidFill>
                <a:latin typeface="Arial" pitchFamily="34" charset="0"/>
                <a:cs typeface="Arial" pitchFamily="34" charset="0"/>
              </a:rPr>
              <a:t>Fundación “Angelitos de Amor” hermano Vinceño radicado en los Estados </a:t>
            </a:r>
            <a:r>
              <a:rPr lang="es-EC" sz="2200" dirty="0" smtClean="0">
                <a:solidFill>
                  <a:schemeClr val="tx1"/>
                </a:solidFill>
                <a:latin typeface="Arial" pitchFamily="34" charset="0"/>
                <a:cs typeface="Arial" pitchFamily="34" charset="0"/>
              </a:rPr>
              <a:t>Unidos</a:t>
            </a:r>
            <a:r>
              <a:rPr lang="es-EC" sz="2200" dirty="0">
                <a:solidFill>
                  <a:schemeClr val="tx1"/>
                </a:solidFill>
                <a:latin typeface="Arial" pitchFamily="34" charset="0"/>
                <a:cs typeface="Arial" pitchFamily="34" charset="0"/>
              </a:rPr>
              <a:t>, </a:t>
            </a:r>
            <a:r>
              <a:rPr lang="es-EC" sz="2200" dirty="0" smtClean="0">
                <a:solidFill>
                  <a:schemeClr val="tx1"/>
                </a:solidFill>
                <a:latin typeface="Arial" pitchFamily="34" charset="0"/>
                <a:cs typeface="Arial" pitchFamily="34" charset="0"/>
              </a:rPr>
              <a:t>donde </a:t>
            </a:r>
            <a:r>
              <a:rPr lang="es-EC" sz="2200" dirty="0">
                <a:solidFill>
                  <a:schemeClr val="tx1"/>
                </a:solidFill>
                <a:latin typeface="Arial" pitchFamily="34" charset="0"/>
                <a:cs typeface="Arial" pitchFamily="34" charset="0"/>
              </a:rPr>
              <a:t>fue fructífera ya que se consiguió varios implementos tales como Coches, Sillas de Rueda, y Triciclos para nuestro </a:t>
            </a:r>
            <a:r>
              <a:rPr lang="es-EC" sz="2200" dirty="0" smtClean="0">
                <a:solidFill>
                  <a:schemeClr val="tx1"/>
                </a:solidFill>
                <a:latin typeface="Arial" pitchFamily="34" charset="0"/>
                <a:cs typeface="Arial" pitchFamily="34" charset="0"/>
              </a:rPr>
              <a:t>niños, </a:t>
            </a:r>
            <a:r>
              <a:rPr lang="es-EC" sz="2200" dirty="0" err="1" smtClean="0">
                <a:solidFill>
                  <a:schemeClr val="tx1"/>
                </a:solidFill>
                <a:latin typeface="Arial" pitchFamily="34" charset="0"/>
                <a:cs typeface="Arial" pitchFamily="34" charset="0"/>
              </a:rPr>
              <a:t>niñ@s</a:t>
            </a:r>
            <a:r>
              <a:rPr lang="es-EC" sz="2200" dirty="0" smtClean="0">
                <a:solidFill>
                  <a:schemeClr val="tx1"/>
                </a:solidFill>
                <a:latin typeface="Arial" pitchFamily="34" charset="0"/>
                <a:cs typeface="Arial" pitchFamily="34" charset="0"/>
              </a:rPr>
              <a:t>, jóvenes y adultos con discapacidades </a:t>
            </a:r>
            <a:r>
              <a:rPr lang="es-EC" sz="2200" dirty="0">
                <a:solidFill>
                  <a:schemeClr val="tx1"/>
                </a:solidFill>
                <a:latin typeface="Arial" pitchFamily="34" charset="0"/>
                <a:cs typeface="Arial" pitchFamily="34" charset="0"/>
              </a:rPr>
              <a:t>especiales y así se les facilite </a:t>
            </a:r>
            <a:r>
              <a:rPr lang="es-EC" sz="2200" dirty="0" smtClean="0">
                <a:solidFill>
                  <a:schemeClr val="tx1"/>
                </a:solidFill>
                <a:latin typeface="Arial" pitchFamily="34" charset="0"/>
                <a:cs typeface="Arial" pitchFamily="34" charset="0"/>
              </a:rPr>
              <a:t>la movilización. </a:t>
            </a:r>
            <a:endParaRPr lang="es-EC" sz="2200" dirty="0">
              <a:solidFill>
                <a:schemeClr val="tx1"/>
              </a:solidFill>
              <a:latin typeface="Arial" pitchFamily="34" charset="0"/>
              <a:cs typeface="Arial" pitchFamily="34" charset="0"/>
            </a:endParaRPr>
          </a:p>
          <a:p>
            <a:pPr marL="0" indent="0" algn="just">
              <a:buNone/>
            </a:pPr>
            <a:endParaRPr lang="es-ES"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094748" y="195489"/>
            <a:ext cx="7000347" cy="1009718"/>
          </a:xfrm>
          <a:prstGeom prst="rect">
            <a:avLst/>
          </a:prstGeom>
          <a:noFill/>
          <a:ln>
            <a:noFill/>
          </a:ln>
        </p:spPr>
      </p:pic>
      <p:pic>
        <p:nvPicPr>
          <p:cNvPr id="5" name="4 Imagen" descr="H:\FOTOS EVELIO\FB_IMG_160454883027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0541" y="4007105"/>
            <a:ext cx="1981008" cy="2045965"/>
          </a:xfrm>
          <a:prstGeom prst="rect">
            <a:avLst/>
          </a:prstGeom>
          <a:noFill/>
          <a:ln>
            <a:noFill/>
          </a:ln>
        </p:spPr>
      </p:pic>
      <p:pic>
        <p:nvPicPr>
          <p:cNvPr id="7" name="6 Imagen" descr="H:\FOTOS EVELIO\FB_IMG_160454883826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6943" y="4007105"/>
            <a:ext cx="2009018" cy="2045965"/>
          </a:xfrm>
          <a:prstGeom prst="rect">
            <a:avLst/>
          </a:prstGeom>
          <a:noFill/>
          <a:ln>
            <a:noFill/>
          </a:ln>
        </p:spPr>
      </p:pic>
    </p:spTree>
    <p:extLst>
      <p:ext uri="{BB962C8B-B14F-4D97-AF65-F5344CB8AC3E}">
        <p14:creationId xmlns:p14="http://schemas.microsoft.com/office/powerpoint/2010/main" val="63740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476196" y="302967"/>
            <a:ext cx="7000347" cy="1009718"/>
          </a:xfrm>
          <a:prstGeom prst="rect">
            <a:avLst/>
          </a:prstGeom>
          <a:noFill/>
          <a:ln>
            <a:noFill/>
          </a:ln>
        </p:spPr>
      </p:pic>
      <p:sp>
        <p:nvSpPr>
          <p:cNvPr id="6" name="Marcador de contenido 5"/>
          <p:cNvSpPr>
            <a:spLocks noGrp="1"/>
          </p:cNvSpPr>
          <p:nvPr>
            <p:ph sz="quarter" idx="1"/>
          </p:nvPr>
        </p:nvSpPr>
        <p:spPr>
          <a:xfrm>
            <a:off x="1146221" y="1503190"/>
            <a:ext cx="9659154" cy="4781700"/>
          </a:xfrm>
        </p:spPr>
        <p:txBody>
          <a:bodyPr>
            <a:noAutofit/>
          </a:bodyPr>
          <a:lstStyle/>
          <a:p>
            <a:pPr marL="0" indent="0" algn="just">
              <a:buNone/>
              <a:tabLst>
                <a:tab pos="355600" algn="l"/>
              </a:tabLst>
            </a:pPr>
            <a:r>
              <a:rPr lang="es-EC" sz="2600" dirty="0" smtClean="0">
                <a:solidFill>
                  <a:schemeClr val="tx1"/>
                </a:solidFill>
                <a:latin typeface="Arial" panose="020B0604020202020204" pitchFamily="34" charset="0"/>
                <a:cs typeface="Arial" panose="020B0604020202020204" pitchFamily="34" charset="0"/>
              </a:rPr>
              <a:t>DANDO CUMPLIMIENTO A LA LEY ORGÁNICA DE PARTICIPACIÓN CIUDADANA Y CONTROL SOCIAL EN SUS ARTÍCULOS </a:t>
            </a:r>
            <a:r>
              <a:rPr lang="es-EC" sz="2600" b="1" dirty="0" smtClean="0">
                <a:solidFill>
                  <a:schemeClr val="tx1"/>
                </a:solidFill>
                <a:latin typeface="Arial" panose="020B0604020202020204" pitchFamily="34" charset="0"/>
                <a:cs typeface="Arial" panose="020B0604020202020204" pitchFamily="34" charset="0"/>
              </a:rPr>
              <a:t>90, 91, 92 Y 94, </a:t>
            </a:r>
            <a:r>
              <a:rPr lang="es-EC" sz="2600" dirty="0" smtClean="0">
                <a:solidFill>
                  <a:schemeClr val="tx1"/>
                </a:solidFill>
                <a:latin typeface="Arial" panose="020B0604020202020204" pitchFamily="34" charset="0"/>
                <a:cs typeface="Arial" panose="020B0604020202020204" pitchFamily="34" charset="0"/>
              </a:rPr>
              <a:t>QUE INDICA QUE LAS AUTORIDADES PÚBLICAS ESTÁN OBLIGADOS A </a:t>
            </a:r>
            <a:r>
              <a:rPr lang="es-EC" sz="2600" b="1" dirty="0" smtClean="0">
                <a:solidFill>
                  <a:schemeClr val="tx1"/>
                </a:solidFill>
                <a:latin typeface="Arial" panose="020B0604020202020204" pitchFamily="34" charset="0"/>
                <a:cs typeface="Arial" panose="020B0604020202020204" pitchFamily="34" charset="0"/>
              </a:rPr>
              <a:t>RENDIR CUENTA</a:t>
            </a:r>
            <a:r>
              <a:rPr lang="es-EC" sz="2600" dirty="0" smtClean="0">
                <a:solidFill>
                  <a:schemeClr val="tx1"/>
                </a:solidFill>
                <a:latin typeface="Arial" panose="020B0604020202020204" pitchFamily="34" charset="0"/>
                <a:cs typeface="Arial" panose="020B0604020202020204" pitchFamily="34" charset="0"/>
              </a:rPr>
              <a:t> SIN PERJUICIO DE RESPONSABILIDAD QUE TIENEN LOS SERVIDORES PÚBLICOS SOBRE SUS ACTOS Y OMISIONES, Y ADEMÁS BASADOS EN LOS ARTÍCULOS </a:t>
            </a:r>
            <a:r>
              <a:rPr lang="es-EC" sz="2600" b="1" dirty="0" smtClean="0">
                <a:solidFill>
                  <a:schemeClr val="tx1"/>
                </a:solidFill>
                <a:latin typeface="Arial" panose="020B0604020202020204" pitchFamily="34" charset="0"/>
                <a:cs typeface="Arial" panose="020B0604020202020204" pitchFamily="34" charset="0"/>
              </a:rPr>
              <a:t>56 Y 58 </a:t>
            </a:r>
            <a:r>
              <a:rPr lang="es-EC" sz="2600" dirty="0" smtClean="0">
                <a:solidFill>
                  <a:schemeClr val="tx1"/>
                </a:solidFill>
                <a:latin typeface="Arial" panose="020B0604020202020204" pitchFamily="34" charset="0"/>
                <a:cs typeface="Arial" panose="020B0604020202020204" pitchFamily="34" charset="0"/>
              </a:rPr>
              <a:t>DEL CÓDIGO ORGÁNICO DE ORGANIZACIÓN TERRITORIAL, DE AUTONOMÍA Y DESCENTRALIZACIÓN (COOTAD)  QUE ESTABLECE QUE LOS CONCEJALES TIENEN LA OBLIGACIÓN DE LEGISLAR Y FISCALIZAR.</a:t>
            </a: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00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362108" y="1702613"/>
            <a:ext cx="9219015" cy="4672429"/>
          </a:xfrm>
        </p:spPr>
        <p:txBody>
          <a:bodyPr/>
          <a:lstStyle/>
          <a:p>
            <a:pPr marL="0" lvl="0" indent="0" algn="just">
              <a:buNone/>
            </a:pPr>
            <a:r>
              <a:rPr lang="es-ES" dirty="0" smtClean="0">
                <a:solidFill>
                  <a:schemeClr val="tx1"/>
                </a:solidFill>
                <a:latin typeface="Arial" pitchFamily="34" charset="0"/>
                <a:cs typeface="Arial" pitchFamily="34" charset="0"/>
              </a:rPr>
              <a:t>En la vía las </a:t>
            </a:r>
            <a:r>
              <a:rPr lang="es-ES" dirty="0">
                <a:solidFill>
                  <a:schemeClr val="tx1"/>
                </a:solidFill>
                <a:latin typeface="Arial" pitchFamily="34" charset="0"/>
                <a:cs typeface="Arial" pitchFamily="34" charset="0"/>
              </a:rPr>
              <a:t>Animas </a:t>
            </a:r>
            <a:r>
              <a:rPr lang="es-ES" dirty="0" smtClean="0">
                <a:solidFill>
                  <a:schemeClr val="tx1"/>
                </a:solidFill>
                <a:latin typeface="Arial" pitchFamily="34" charset="0"/>
                <a:cs typeface="Arial" pitchFamily="34" charset="0"/>
              </a:rPr>
              <a:t>se efectuaron los </a:t>
            </a:r>
            <a:r>
              <a:rPr lang="es-ES" dirty="0">
                <a:solidFill>
                  <a:schemeClr val="tx1"/>
                </a:solidFill>
                <a:latin typeface="Arial" pitchFamily="34" charset="0"/>
                <a:cs typeface="Arial" pitchFamily="34" charset="0"/>
              </a:rPr>
              <a:t>trabajos </a:t>
            </a:r>
            <a:r>
              <a:rPr lang="es-ES" dirty="0" smtClean="0">
                <a:solidFill>
                  <a:schemeClr val="tx1"/>
                </a:solidFill>
                <a:latin typeface="Arial" pitchFamily="34" charset="0"/>
                <a:cs typeface="Arial" pitchFamily="34" charset="0"/>
              </a:rPr>
              <a:t>de re bacheo </a:t>
            </a:r>
            <a:r>
              <a:rPr lang="es-ES" dirty="0">
                <a:solidFill>
                  <a:schemeClr val="tx1"/>
                </a:solidFill>
                <a:latin typeface="Arial" pitchFamily="34" charset="0"/>
                <a:cs typeface="Arial" pitchFamily="34" charset="0"/>
              </a:rPr>
              <a:t>así mismo </a:t>
            </a:r>
            <a:r>
              <a:rPr lang="es-ES" dirty="0" smtClean="0">
                <a:solidFill>
                  <a:schemeClr val="tx1"/>
                </a:solidFill>
                <a:latin typeface="Arial" pitchFamily="34" charset="0"/>
                <a:cs typeface="Arial" pitchFamily="34" charset="0"/>
              </a:rPr>
              <a:t>en la </a:t>
            </a:r>
            <a:r>
              <a:rPr lang="es-ES" dirty="0">
                <a:solidFill>
                  <a:schemeClr val="tx1"/>
                </a:solidFill>
                <a:latin typeface="Arial" pitchFamily="34" charset="0"/>
                <a:cs typeface="Arial" pitchFamily="34" charset="0"/>
              </a:rPr>
              <a:t>vía </a:t>
            </a:r>
            <a:r>
              <a:rPr lang="es-ES" dirty="0" smtClean="0">
                <a:solidFill>
                  <a:schemeClr val="tx1"/>
                </a:solidFill>
                <a:latin typeface="Arial" pitchFamily="34" charset="0"/>
                <a:cs typeface="Arial" pitchFamily="34" charset="0"/>
              </a:rPr>
              <a:t>que conduce al recinto </a:t>
            </a:r>
            <a:r>
              <a:rPr lang="es-ES" dirty="0" err="1" smtClean="0">
                <a:solidFill>
                  <a:schemeClr val="tx1"/>
                </a:solidFill>
                <a:latin typeface="Arial" pitchFamily="34" charset="0"/>
                <a:cs typeface="Arial" pitchFamily="34" charset="0"/>
              </a:rPr>
              <a:t>Loresa</a:t>
            </a:r>
            <a:r>
              <a:rPr lang="es-ES" dirty="0" smtClean="0">
                <a:solidFill>
                  <a:schemeClr val="tx1"/>
                </a:solidFill>
                <a:latin typeface="Arial" pitchFamily="34" charset="0"/>
                <a:cs typeface="Arial" pitchFamily="34" charset="0"/>
              </a:rPr>
              <a:t> </a:t>
            </a:r>
            <a:r>
              <a:rPr lang="es-ES" dirty="0">
                <a:solidFill>
                  <a:schemeClr val="tx1"/>
                </a:solidFill>
                <a:latin typeface="Arial" pitchFamily="34" charset="0"/>
                <a:cs typeface="Arial" pitchFamily="34" charset="0"/>
              </a:rPr>
              <a:t>trabajos que se vienen realizando en convenio entre el Gobierno Provincial de Los Ríos y el GAD de Palenque, con estos trabajos </a:t>
            </a:r>
            <a:r>
              <a:rPr lang="es-ES" dirty="0" smtClean="0">
                <a:solidFill>
                  <a:schemeClr val="tx1"/>
                </a:solidFill>
                <a:latin typeface="Arial" pitchFamily="34" charset="0"/>
                <a:cs typeface="Arial" pitchFamily="34" charset="0"/>
              </a:rPr>
              <a:t>quedaron habitadas </a:t>
            </a:r>
            <a:r>
              <a:rPr lang="es-ES" dirty="0">
                <a:solidFill>
                  <a:schemeClr val="tx1"/>
                </a:solidFill>
                <a:latin typeface="Arial" pitchFamily="34" charset="0"/>
                <a:cs typeface="Arial" pitchFamily="34" charset="0"/>
              </a:rPr>
              <a:t>dichas vías en mejoras para la comunidad que transita a diario.</a:t>
            </a:r>
            <a:endParaRPr lang="es-EC" dirty="0">
              <a:solidFill>
                <a:schemeClr val="tx1"/>
              </a:solidFill>
              <a:latin typeface="Arial" pitchFamily="34" charset="0"/>
              <a:cs typeface="Arial"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259946" y="190654"/>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848" y="3918397"/>
            <a:ext cx="2730321" cy="2147552"/>
          </a:xfrm>
          <a:prstGeom prst="rect">
            <a:avLst/>
          </a:prstGeom>
          <a:noFill/>
          <a:ln>
            <a:noFill/>
          </a:ln>
        </p:spPr>
      </p:pic>
    </p:spTree>
    <p:extLst>
      <p:ext uri="{BB962C8B-B14F-4D97-AF65-F5344CB8AC3E}">
        <p14:creationId xmlns:p14="http://schemas.microsoft.com/office/powerpoint/2010/main" val="1399445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223493" y="1481070"/>
            <a:ext cx="9414456" cy="4971245"/>
          </a:xfrm>
        </p:spPr>
        <p:txBody>
          <a:bodyPr>
            <a:normAutofit/>
          </a:bodyPr>
          <a:lstStyle/>
          <a:p>
            <a:pPr marL="0" lvl="0" indent="0" algn="just">
              <a:buNone/>
            </a:pPr>
            <a:r>
              <a:rPr lang="es-ES" sz="2200" dirty="0">
                <a:solidFill>
                  <a:schemeClr val="tx1"/>
                </a:solidFill>
                <a:latin typeface="Arial" pitchFamily="34" charset="0"/>
                <a:cs typeface="Arial" pitchFamily="34" charset="0"/>
              </a:rPr>
              <a:t>En representación del Señor Alcalde me traslade al Cantón Vinces con la finalidad de participar en la Mesa de Trabajo #2, acto que se desarrolló en el Auditorio del GAD Municipal del Cantón Vinces donde se trató la seguridad sobre la pandemia del </a:t>
            </a:r>
            <a:r>
              <a:rPr lang="es-ES" sz="2200" dirty="0" smtClean="0">
                <a:solidFill>
                  <a:schemeClr val="tx1"/>
                </a:solidFill>
                <a:latin typeface="Arial" pitchFamily="34" charset="0"/>
                <a:cs typeface="Arial" pitchFamily="34" charset="0"/>
              </a:rPr>
              <a:t>“COVID </a:t>
            </a:r>
            <a:r>
              <a:rPr lang="es-ES" sz="2200" dirty="0">
                <a:solidFill>
                  <a:schemeClr val="tx1"/>
                </a:solidFill>
                <a:latin typeface="Arial" pitchFamily="34" charset="0"/>
                <a:cs typeface="Arial" pitchFamily="34" charset="0"/>
              </a:rPr>
              <a:t>19”, que se ha presentado en todo el País y mundo entero, </a:t>
            </a:r>
            <a:r>
              <a:rPr lang="es-ES" sz="2200" dirty="0" smtClean="0">
                <a:solidFill>
                  <a:schemeClr val="tx1"/>
                </a:solidFill>
                <a:latin typeface="Arial" pitchFamily="34" charset="0"/>
                <a:cs typeface="Arial" pitchFamily="34" charset="0"/>
              </a:rPr>
              <a:t>dicha </a:t>
            </a:r>
            <a:r>
              <a:rPr lang="es-ES" sz="2200" dirty="0">
                <a:solidFill>
                  <a:schemeClr val="tx1"/>
                </a:solidFill>
                <a:latin typeface="Arial" pitchFamily="34" charset="0"/>
                <a:cs typeface="Arial" pitchFamily="34" charset="0"/>
              </a:rPr>
              <a:t>mesa de trabajo estuvo coordinada por la Gobernación de la Provincia de Los Ríos, Ministerio de Salud; Distrito de Educación, </a:t>
            </a:r>
            <a:r>
              <a:rPr lang="es-ES" sz="2200" dirty="0" err="1" smtClean="0">
                <a:solidFill>
                  <a:schemeClr val="tx1"/>
                </a:solidFill>
                <a:latin typeface="Arial" pitchFamily="34" charset="0"/>
                <a:cs typeface="Arial" pitchFamily="34" charset="0"/>
              </a:rPr>
              <a:t>GADs</a:t>
            </a:r>
            <a:r>
              <a:rPr lang="es-ES" sz="2200" dirty="0" smtClean="0">
                <a:solidFill>
                  <a:schemeClr val="tx1"/>
                </a:solidFill>
                <a:latin typeface="Arial" pitchFamily="34" charset="0"/>
                <a:cs typeface="Arial" pitchFamily="34" charset="0"/>
              </a:rPr>
              <a:t> </a:t>
            </a:r>
            <a:r>
              <a:rPr lang="es-ES" sz="2200" dirty="0">
                <a:solidFill>
                  <a:schemeClr val="tx1"/>
                </a:solidFill>
                <a:latin typeface="Arial" pitchFamily="34" charset="0"/>
                <a:cs typeface="Arial" pitchFamily="34" charset="0"/>
              </a:rPr>
              <a:t>Municipal, </a:t>
            </a:r>
            <a:r>
              <a:rPr lang="es-ES" sz="2200" dirty="0" smtClean="0">
                <a:solidFill>
                  <a:schemeClr val="tx1"/>
                </a:solidFill>
                <a:latin typeface="Arial" pitchFamily="34" charset="0"/>
                <a:cs typeface="Arial" pitchFamily="34" charset="0"/>
              </a:rPr>
              <a:t>Policía Nacional, y </a:t>
            </a:r>
            <a:r>
              <a:rPr lang="es-ES" sz="2200" dirty="0">
                <a:solidFill>
                  <a:schemeClr val="tx1"/>
                </a:solidFill>
                <a:latin typeface="Arial" pitchFamily="34" charset="0"/>
                <a:cs typeface="Arial" pitchFamily="34" charset="0"/>
              </a:rPr>
              <a:t>Cuerpo de Bombero, con </a:t>
            </a:r>
            <a:r>
              <a:rPr lang="es-ES" sz="2200" dirty="0" smtClean="0">
                <a:solidFill>
                  <a:schemeClr val="tx1"/>
                </a:solidFill>
                <a:latin typeface="Arial" pitchFamily="34" charset="0"/>
                <a:cs typeface="Arial" pitchFamily="34" charset="0"/>
              </a:rPr>
              <a:t>el propósito </a:t>
            </a:r>
            <a:r>
              <a:rPr lang="es-ES" sz="2200" dirty="0">
                <a:solidFill>
                  <a:schemeClr val="tx1"/>
                </a:solidFill>
                <a:latin typeface="Arial" pitchFamily="34" charset="0"/>
                <a:cs typeface="Arial" pitchFamily="34" charset="0"/>
              </a:rPr>
              <a:t>de buscar medidas de prevención en uso de la transportación pública y eventos masivos.</a:t>
            </a:r>
            <a:endParaRPr lang="es-EC" sz="2200" dirty="0">
              <a:solidFill>
                <a:schemeClr val="tx1"/>
              </a:solidFill>
              <a:latin typeface="Arial" pitchFamily="34" charset="0"/>
              <a:cs typeface="Arial" pitchFamily="34" charset="0"/>
            </a:endParaRPr>
          </a:p>
          <a:p>
            <a:pPr marL="0" indent="0" algn="just">
              <a:buNone/>
            </a:pPr>
            <a:endParaRPr lang="es-E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51128" y="332160"/>
            <a:ext cx="7000347" cy="1009718"/>
          </a:xfrm>
          <a:prstGeom prst="rect">
            <a:avLst/>
          </a:prstGeom>
          <a:noFill/>
          <a:ln>
            <a:noFill/>
          </a:ln>
        </p:spPr>
      </p:pic>
      <p:pic>
        <p:nvPicPr>
          <p:cNvPr id="8" name="7 Imagen" descr="H:\FOTOS EVELIO\FB_IMG_160454862030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352" y="4734829"/>
            <a:ext cx="2247900" cy="1685290"/>
          </a:xfrm>
          <a:prstGeom prst="rect">
            <a:avLst/>
          </a:prstGeom>
          <a:noFill/>
          <a:ln>
            <a:noFill/>
          </a:ln>
        </p:spPr>
      </p:pic>
    </p:spTree>
    <p:extLst>
      <p:ext uri="{BB962C8B-B14F-4D97-AF65-F5344CB8AC3E}">
        <p14:creationId xmlns:p14="http://schemas.microsoft.com/office/powerpoint/2010/main" val="408127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262129" y="1545465"/>
            <a:ext cx="9285667" cy="4500493"/>
          </a:xfrm>
        </p:spPr>
        <p:txBody>
          <a:bodyPr/>
          <a:lstStyle/>
          <a:p>
            <a:pPr marL="0" lvl="0" indent="0" algn="just">
              <a:buNone/>
            </a:pPr>
            <a:r>
              <a:rPr lang="es-ES" sz="2200" dirty="0">
                <a:solidFill>
                  <a:schemeClr val="tx1"/>
                </a:solidFill>
                <a:latin typeface="Arial" pitchFamily="34" charset="0"/>
                <a:cs typeface="Arial" pitchFamily="34" charset="0"/>
              </a:rPr>
              <a:t>Mantuvimos reunión de trabajo en la sala de Sesiones del GAD Palenque en compañía de los compañeros Ediles Daniel Álvarez Díaz; </a:t>
            </a:r>
            <a:r>
              <a:rPr lang="es-ES" sz="2200" dirty="0" err="1">
                <a:solidFill>
                  <a:schemeClr val="tx1"/>
                </a:solidFill>
                <a:latin typeface="Arial" pitchFamily="34" charset="0"/>
                <a:cs typeface="Arial" pitchFamily="34" charset="0"/>
              </a:rPr>
              <a:t>Jinson</a:t>
            </a:r>
            <a:r>
              <a:rPr lang="es-ES" sz="2200" dirty="0">
                <a:solidFill>
                  <a:schemeClr val="tx1"/>
                </a:solidFill>
                <a:latin typeface="Arial" pitchFamily="34" charset="0"/>
                <a:cs typeface="Arial" pitchFamily="34" charset="0"/>
              </a:rPr>
              <a:t> Murrieta; </a:t>
            </a:r>
            <a:r>
              <a:rPr lang="es-ES" sz="2200" dirty="0" smtClean="0">
                <a:solidFill>
                  <a:schemeClr val="tx1"/>
                </a:solidFill>
                <a:latin typeface="Arial" pitchFamily="34" charset="0"/>
                <a:cs typeface="Arial" pitchFamily="34" charset="0"/>
              </a:rPr>
              <a:t>así </a:t>
            </a:r>
            <a:r>
              <a:rPr lang="es-ES" sz="2200" dirty="0">
                <a:solidFill>
                  <a:schemeClr val="tx1"/>
                </a:solidFill>
                <a:latin typeface="Arial" pitchFamily="34" charset="0"/>
                <a:cs typeface="Arial" pitchFamily="34" charset="0"/>
              </a:rPr>
              <a:t>mismo estuvieron presente los compañeros de la Junta Cantonal Protección de Derechos; con la Ing. Nancy Rodríguez, Analista Provincial del Ministerio de Trabajo con el objeto de coordinar institucionalmente una propuesta, para la implementación de Políticas Publicas de erradicación de Trabajo Infantil del Cantón Palenque.</a:t>
            </a:r>
            <a:endParaRPr lang="es-EC" sz="2200" dirty="0">
              <a:solidFill>
                <a:schemeClr val="tx1"/>
              </a:solidFill>
              <a:latin typeface="Arial" pitchFamily="34" charset="0"/>
              <a:cs typeface="Arial" pitchFamily="34" charset="0"/>
            </a:endParaRPr>
          </a:p>
          <a:p>
            <a:pPr marL="0" indent="0">
              <a:buNone/>
            </a:pPr>
            <a:endParaRPr lang="es-ES" dirty="0"/>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84211" y="290255"/>
            <a:ext cx="7000347" cy="1009718"/>
          </a:xfrm>
          <a:prstGeom prst="rect">
            <a:avLst/>
          </a:prstGeom>
          <a:noFill/>
          <a:ln>
            <a:noFill/>
          </a:ln>
        </p:spPr>
      </p:pic>
      <p:pic>
        <p:nvPicPr>
          <p:cNvPr id="8" name="7 Imagen" descr="H:\FOTOS EVELIO\FB_IMG_1604548568164.jpg"/>
          <p:cNvPicPr/>
          <p:nvPr/>
        </p:nvPicPr>
        <p:blipFill rotWithShape="1">
          <a:blip r:embed="rId3">
            <a:extLst>
              <a:ext uri="{28A0092B-C50C-407E-A947-70E740481C1C}">
                <a14:useLocalDpi xmlns:a14="http://schemas.microsoft.com/office/drawing/2010/main" val="0"/>
              </a:ext>
            </a:extLst>
          </a:blip>
          <a:srcRect b="11500"/>
          <a:stretch/>
        </p:blipFill>
        <p:spPr bwMode="auto">
          <a:xfrm>
            <a:off x="3975370" y="4179463"/>
            <a:ext cx="2708765" cy="18736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829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1869927" y="284873"/>
            <a:ext cx="7000347" cy="1009718"/>
          </a:xfrm>
          <a:prstGeom prst="rect">
            <a:avLst/>
          </a:prstGeom>
          <a:noFill/>
          <a:ln>
            <a:noFill/>
          </a:ln>
        </p:spPr>
      </p:pic>
      <p:sp>
        <p:nvSpPr>
          <p:cNvPr id="6" name="5 Marcador de contenido"/>
          <p:cNvSpPr>
            <a:spLocks noGrp="1"/>
          </p:cNvSpPr>
          <p:nvPr>
            <p:ph sz="quarter" idx="1"/>
          </p:nvPr>
        </p:nvSpPr>
        <p:spPr>
          <a:xfrm>
            <a:off x="1184855" y="1429556"/>
            <a:ext cx="9272789" cy="5074276"/>
          </a:xfrm>
        </p:spPr>
        <p:txBody>
          <a:bodyPr/>
          <a:lstStyle/>
          <a:p>
            <a:pPr marL="0" lvl="0" indent="0" algn="just">
              <a:buNone/>
            </a:pPr>
            <a:r>
              <a:rPr lang="es-EC" dirty="0" smtClean="0">
                <a:solidFill>
                  <a:schemeClr val="tx1"/>
                </a:solidFill>
                <a:latin typeface="Arial" pitchFamily="34" charset="0"/>
                <a:cs typeface="Arial" pitchFamily="34" charset="0"/>
              </a:rPr>
              <a:t>En vista de que se encontraba dañada la bomba de agua de la estación de Bombeo, procedimos en </a:t>
            </a:r>
            <a:r>
              <a:rPr lang="es-EC" dirty="0">
                <a:solidFill>
                  <a:schemeClr val="tx1"/>
                </a:solidFill>
                <a:latin typeface="Arial" pitchFamily="34" charset="0"/>
                <a:cs typeface="Arial" pitchFamily="34" charset="0"/>
              </a:rPr>
              <a:t>compañía del edil Daniel Álvarez </a:t>
            </a:r>
            <a:r>
              <a:rPr lang="es-EC" dirty="0" smtClean="0">
                <a:solidFill>
                  <a:schemeClr val="tx1"/>
                </a:solidFill>
                <a:latin typeface="Arial" pitchFamily="34" charset="0"/>
                <a:cs typeface="Arial" pitchFamily="34" charset="0"/>
              </a:rPr>
              <a:t>Díaz, a </a:t>
            </a:r>
            <a:r>
              <a:rPr lang="es-EC" dirty="0">
                <a:solidFill>
                  <a:schemeClr val="tx1"/>
                </a:solidFill>
                <a:latin typeface="Arial" pitchFamily="34" charset="0"/>
                <a:cs typeface="Arial" pitchFamily="34" charset="0"/>
              </a:rPr>
              <a:t>la distribución de agua en los sectores </a:t>
            </a:r>
            <a:r>
              <a:rPr lang="es-EC" dirty="0" smtClean="0">
                <a:solidFill>
                  <a:schemeClr val="tx1"/>
                </a:solidFill>
                <a:latin typeface="Arial" pitchFamily="34" charset="0"/>
                <a:cs typeface="Arial" pitchFamily="34" charset="0"/>
              </a:rPr>
              <a:t>Alto Palenque</a:t>
            </a:r>
            <a:r>
              <a:rPr lang="es-EC" dirty="0">
                <a:solidFill>
                  <a:schemeClr val="tx1"/>
                </a:solidFill>
                <a:latin typeface="Arial" pitchFamily="34" charset="0"/>
                <a:cs typeface="Arial" pitchFamily="34" charset="0"/>
              </a:rPr>
              <a:t>, L</a:t>
            </a:r>
            <a:r>
              <a:rPr lang="es-EC" dirty="0" smtClean="0">
                <a:solidFill>
                  <a:schemeClr val="tx1"/>
                </a:solidFill>
                <a:latin typeface="Arial" pitchFamily="34" charset="0"/>
                <a:cs typeface="Arial" pitchFamily="34" charset="0"/>
              </a:rPr>
              <a:t>a Campiña </a:t>
            </a:r>
            <a:r>
              <a:rPr lang="es-EC" dirty="0">
                <a:solidFill>
                  <a:schemeClr val="tx1"/>
                </a:solidFill>
                <a:latin typeface="Arial" pitchFamily="34" charset="0"/>
                <a:cs typeface="Arial" pitchFamily="34" charset="0"/>
              </a:rPr>
              <a:t>y diferentes </a:t>
            </a:r>
            <a:r>
              <a:rPr lang="es-EC" dirty="0" smtClean="0">
                <a:solidFill>
                  <a:schemeClr val="tx1"/>
                </a:solidFill>
                <a:latin typeface="Arial" pitchFamily="34" charset="0"/>
                <a:cs typeface="Arial" pitchFamily="34" charset="0"/>
              </a:rPr>
              <a:t>calles </a:t>
            </a:r>
            <a:r>
              <a:rPr lang="es-EC" dirty="0">
                <a:solidFill>
                  <a:schemeClr val="tx1"/>
                </a:solidFill>
                <a:latin typeface="Arial" pitchFamily="34" charset="0"/>
                <a:cs typeface="Arial" pitchFamily="34" charset="0"/>
              </a:rPr>
              <a:t>más ya que </a:t>
            </a:r>
            <a:r>
              <a:rPr lang="es-EC" dirty="0" smtClean="0">
                <a:solidFill>
                  <a:schemeClr val="tx1"/>
                </a:solidFill>
                <a:latin typeface="Arial" pitchFamily="34" charset="0"/>
                <a:cs typeface="Arial" pitchFamily="34" charset="0"/>
              </a:rPr>
              <a:t>se </a:t>
            </a:r>
            <a:r>
              <a:rPr lang="es-EC" dirty="0">
                <a:solidFill>
                  <a:schemeClr val="tx1"/>
                </a:solidFill>
                <a:latin typeface="Arial" pitchFamily="34" charset="0"/>
                <a:cs typeface="Arial" pitchFamily="34" charset="0"/>
              </a:rPr>
              <a:t>encontraban en mantenimiento </a:t>
            </a:r>
            <a:r>
              <a:rPr lang="es-EC" dirty="0" smtClean="0">
                <a:solidFill>
                  <a:schemeClr val="tx1"/>
                </a:solidFill>
                <a:latin typeface="Arial" pitchFamily="34" charset="0"/>
                <a:cs typeface="Arial" pitchFamily="34" charset="0"/>
              </a:rPr>
              <a:t>dicha bomba que distribuye el liquido vital de las </a:t>
            </a:r>
            <a:r>
              <a:rPr lang="es-EC" dirty="0">
                <a:solidFill>
                  <a:schemeClr val="tx1"/>
                </a:solidFill>
                <a:latin typeface="Arial" pitchFamily="34" charset="0"/>
                <a:cs typeface="Arial" pitchFamily="34" charset="0"/>
              </a:rPr>
              <a:t>estaciones de los pozos Nº 3 y Nº 4.</a:t>
            </a:r>
          </a:p>
          <a:p>
            <a:pPr marL="0" indent="0">
              <a:buNone/>
            </a:pPr>
            <a:endParaRPr lang="es-ES" dirty="0"/>
          </a:p>
        </p:txBody>
      </p:sp>
      <p:pic>
        <p:nvPicPr>
          <p:cNvPr id="7" name="6 Imagen" descr="H:\FOTOS EVELIO\FB_IMG_160454826676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009" y="3887856"/>
            <a:ext cx="2468450" cy="2152338"/>
          </a:xfrm>
          <a:prstGeom prst="rect">
            <a:avLst/>
          </a:prstGeom>
          <a:noFill/>
          <a:ln>
            <a:noFill/>
          </a:ln>
        </p:spPr>
      </p:pic>
      <p:pic>
        <p:nvPicPr>
          <p:cNvPr id="8" name="7 Imagen" descr="C:\Users\AA.PP2\AppData\Local\Microsoft\Windows\INetCache\Content.Word\FB_IMG_16045481774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770" y="3842001"/>
            <a:ext cx="2376892" cy="2198193"/>
          </a:xfrm>
          <a:prstGeom prst="rect">
            <a:avLst/>
          </a:prstGeom>
          <a:noFill/>
          <a:ln>
            <a:noFill/>
          </a:ln>
        </p:spPr>
      </p:pic>
    </p:spTree>
    <p:extLst>
      <p:ext uri="{BB962C8B-B14F-4D97-AF65-F5344CB8AC3E}">
        <p14:creationId xmlns:p14="http://schemas.microsoft.com/office/powerpoint/2010/main" val="151287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01658" y="283742"/>
            <a:ext cx="7000347" cy="1009718"/>
          </a:xfrm>
          <a:prstGeom prst="rect">
            <a:avLst/>
          </a:prstGeom>
          <a:noFill/>
          <a:ln>
            <a:noFill/>
          </a:ln>
        </p:spPr>
      </p:pic>
      <p:sp>
        <p:nvSpPr>
          <p:cNvPr id="6" name="5 Marcador de contenido"/>
          <p:cNvSpPr>
            <a:spLocks noGrp="1"/>
          </p:cNvSpPr>
          <p:nvPr>
            <p:ph sz="quarter" idx="1"/>
          </p:nvPr>
        </p:nvSpPr>
        <p:spPr>
          <a:xfrm>
            <a:off x="1184278" y="1542195"/>
            <a:ext cx="8887001" cy="5022377"/>
          </a:xfrm>
        </p:spPr>
        <p:txBody>
          <a:bodyPr/>
          <a:lstStyle/>
          <a:p>
            <a:pPr marL="0" lvl="0" indent="0" algn="just">
              <a:buNone/>
            </a:pPr>
            <a:r>
              <a:rPr lang="es-EC" dirty="0" smtClean="0">
                <a:solidFill>
                  <a:schemeClr val="tx1"/>
                </a:solidFill>
                <a:latin typeface="Arial" pitchFamily="34" charset="0"/>
                <a:cs typeface="Arial" pitchFamily="34" charset="0"/>
              </a:rPr>
              <a:t>Con la finalidad de mantener el control de la propagación de la pandemia realizamos la </a:t>
            </a:r>
            <a:r>
              <a:rPr lang="es-EC" dirty="0">
                <a:solidFill>
                  <a:schemeClr val="tx1"/>
                </a:solidFill>
                <a:latin typeface="Arial" pitchFamily="34" charset="0"/>
                <a:cs typeface="Arial" pitchFamily="34" charset="0"/>
              </a:rPr>
              <a:t>vigilancia y fumigación a los vehículos en el ingreso al cantón, bajo el sol y </a:t>
            </a:r>
            <a:r>
              <a:rPr lang="es-EC" dirty="0" smtClean="0">
                <a:solidFill>
                  <a:schemeClr val="tx1"/>
                </a:solidFill>
                <a:latin typeface="Arial" pitchFamily="34" charset="0"/>
                <a:cs typeface="Arial" pitchFamily="34" charset="0"/>
              </a:rPr>
              <a:t>lluvias </a:t>
            </a:r>
            <a:r>
              <a:rPr lang="es-EC" dirty="0">
                <a:solidFill>
                  <a:schemeClr val="tx1"/>
                </a:solidFill>
                <a:latin typeface="Arial" pitchFamily="34" charset="0"/>
                <a:cs typeface="Arial" pitchFamily="34" charset="0"/>
              </a:rPr>
              <a:t>no paramos con </a:t>
            </a:r>
            <a:r>
              <a:rPr lang="es-EC" dirty="0" smtClean="0">
                <a:solidFill>
                  <a:schemeClr val="tx1"/>
                </a:solidFill>
                <a:latin typeface="Arial" pitchFamily="34" charset="0"/>
                <a:cs typeface="Arial" pitchFamily="34" charset="0"/>
              </a:rPr>
              <a:t>la vigilancia, </a:t>
            </a:r>
            <a:r>
              <a:rPr lang="es-EC" dirty="0">
                <a:solidFill>
                  <a:schemeClr val="tx1"/>
                </a:solidFill>
                <a:latin typeface="Arial" pitchFamily="34" charset="0"/>
                <a:cs typeface="Arial" pitchFamily="34" charset="0"/>
              </a:rPr>
              <a:t>tanto a los vehículos que ingresan y los que salen del cantón.</a:t>
            </a:r>
          </a:p>
          <a:p>
            <a:pPr marL="0" lvl="0" indent="0" algn="just">
              <a:buNone/>
            </a:pPr>
            <a:endParaRPr lang="en-US" dirty="0"/>
          </a:p>
          <a:p>
            <a:pPr marL="0" indent="0">
              <a:buNone/>
            </a:pPr>
            <a:endParaRPr lang="es-ES" dirty="0"/>
          </a:p>
        </p:txBody>
      </p:sp>
      <p:pic>
        <p:nvPicPr>
          <p:cNvPr id="7" name="6 Imagen" descr="C:\Users\AA.PP2\AppData\Local\Microsoft\Windows\INetCache\Content.Word\FB_IMG_160506441778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163" y="3729779"/>
            <a:ext cx="2783983" cy="2347345"/>
          </a:xfrm>
          <a:prstGeom prst="rect">
            <a:avLst/>
          </a:prstGeom>
          <a:noFill/>
          <a:ln>
            <a:noFill/>
          </a:ln>
        </p:spPr>
      </p:pic>
      <p:pic>
        <p:nvPicPr>
          <p:cNvPr id="10" name="9 Imagen" descr="C:\Users\AA.PP2\AppData\Local\Microsoft\Windows\INetCache\Content.Word\FB_IMG_160506442213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8627" y="3729780"/>
            <a:ext cx="2837012" cy="2347344"/>
          </a:xfrm>
          <a:prstGeom prst="rect">
            <a:avLst/>
          </a:prstGeom>
          <a:noFill/>
          <a:ln>
            <a:noFill/>
          </a:ln>
        </p:spPr>
      </p:pic>
    </p:spTree>
    <p:extLst>
      <p:ext uri="{BB962C8B-B14F-4D97-AF65-F5344CB8AC3E}">
        <p14:creationId xmlns:p14="http://schemas.microsoft.com/office/powerpoint/2010/main" val="313856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352282" y="1457717"/>
            <a:ext cx="9414456" cy="4840052"/>
          </a:xfrm>
        </p:spPr>
        <p:txBody>
          <a:bodyPr/>
          <a:lstStyle/>
          <a:p>
            <a:pPr marL="0" lvl="0" indent="0" algn="just">
              <a:buNone/>
            </a:pPr>
            <a:r>
              <a:rPr lang="es-EC" dirty="0">
                <a:solidFill>
                  <a:schemeClr val="tx1"/>
                </a:solidFill>
                <a:latin typeface="Arial" pitchFamily="34" charset="0"/>
                <a:cs typeface="Arial" pitchFamily="34" charset="0"/>
              </a:rPr>
              <a:t>De acuerdo a la emergencia sanitaria decretada por el Gobierno presentada por la pandemia del “COVID 19” no podíamos dejar de solidarizarnos y en compañía del Edil Daniel Álvarez Díaz y Jinson Murrieta Cedeño, entregamos ayudas de víveres de primera necesidad de nuestros propios recursos a nuestros hermanos Palenque de diferentes sectores del área urbana y rural.  </a:t>
            </a:r>
          </a:p>
        </p:txBody>
      </p:sp>
      <p:pic>
        <p:nvPicPr>
          <p:cNvPr id="4" name="Imagen 3" descr="C:\Users\PC1\Desktop\GAD Palenque\1.jpg">
            <a:extLst>
              <a:ext uri="{FF2B5EF4-FFF2-40B4-BE49-F238E27FC236}">
                <a16:creationId xmlns:a16="http://schemas.microsoft.com/office/drawing/2014/main" xmlns="" id="{E5AFE658-54AA-4A31-A83F-52F4BDF162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25379" y="343989"/>
            <a:ext cx="7000347" cy="1009718"/>
          </a:xfrm>
          <a:prstGeom prst="rect">
            <a:avLst/>
          </a:prstGeom>
          <a:noFill/>
          <a:ln>
            <a:noFill/>
          </a:ln>
        </p:spPr>
      </p:pic>
      <p:pic>
        <p:nvPicPr>
          <p:cNvPr id="5" name="4 Imagen" descr="H:\FOTOS EVELIO\FB_IMG_16045476833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316" y="3991324"/>
            <a:ext cx="2406383" cy="1881439"/>
          </a:xfrm>
          <a:prstGeom prst="rect">
            <a:avLst/>
          </a:prstGeom>
          <a:noFill/>
          <a:ln>
            <a:noFill/>
          </a:ln>
        </p:spPr>
      </p:pic>
      <p:pic>
        <p:nvPicPr>
          <p:cNvPr id="6" name="5 Imagen" descr="H:\FOTOS EVELIO\FB_IMG_160454769534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5553" y="3991325"/>
            <a:ext cx="2581320" cy="1881439"/>
          </a:xfrm>
          <a:prstGeom prst="rect">
            <a:avLst/>
          </a:prstGeom>
          <a:noFill/>
          <a:ln>
            <a:noFill/>
          </a:ln>
        </p:spPr>
      </p:pic>
    </p:spTree>
    <p:extLst>
      <p:ext uri="{BB962C8B-B14F-4D97-AF65-F5344CB8AC3E}">
        <p14:creationId xmlns:p14="http://schemas.microsoft.com/office/powerpoint/2010/main" val="340158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324459" y="1556966"/>
            <a:ext cx="8915400" cy="4642462"/>
          </a:xfrm>
        </p:spPr>
        <p:txBody>
          <a:bodyPr/>
          <a:lstStyle/>
          <a:p>
            <a:pPr marL="0" lvl="0" indent="0" algn="just">
              <a:buNone/>
            </a:pPr>
            <a:r>
              <a:rPr lang="es-EC" dirty="0" smtClean="0">
                <a:solidFill>
                  <a:schemeClr val="tx1"/>
                </a:solidFill>
                <a:latin typeface="Arial" pitchFamily="34" charset="0"/>
                <a:cs typeface="Arial" pitchFamily="34" charset="0"/>
              </a:rPr>
              <a:t>Así mismo se </a:t>
            </a:r>
            <a:r>
              <a:rPr lang="es-EC" dirty="0">
                <a:solidFill>
                  <a:schemeClr val="tx1"/>
                </a:solidFill>
                <a:latin typeface="Arial" pitchFamily="34" charset="0"/>
                <a:cs typeface="Arial" pitchFamily="34" charset="0"/>
              </a:rPr>
              <a:t>realizó la fumigación de parte del Ministerio de Salud Publica en coordinación con el GAD Municipal de Palenque, la misma que se la efectuó con la maquina termo nebulizador en varios puntos del Cantón Palenque tales como Recinto la Libertad, Jauneche, La campiña, Las Animas entre otros con la finalidad de contrarrestar los vectores portadores de </a:t>
            </a:r>
            <a:r>
              <a:rPr lang="es-EC" dirty="0" smtClean="0">
                <a:solidFill>
                  <a:schemeClr val="tx1"/>
                </a:solidFill>
                <a:latin typeface="Arial" pitchFamily="34" charset="0"/>
                <a:cs typeface="Arial" pitchFamily="34" charset="0"/>
              </a:rPr>
              <a:t>la pandemia.</a:t>
            </a:r>
            <a:endParaRPr lang="es-EC" dirty="0">
              <a:solidFill>
                <a:schemeClr val="tx1"/>
              </a:solidFill>
              <a:latin typeface="Arial" pitchFamily="34" charset="0"/>
              <a:cs typeface="Arial" pitchFamily="34" charset="0"/>
            </a:endParaRP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96812" y="317550"/>
            <a:ext cx="7000347" cy="1009718"/>
          </a:xfrm>
          <a:prstGeom prst="rect">
            <a:avLst/>
          </a:prstGeom>
          <a:noFill/>
          <a:ln>
            <a:noFill/>
          </a:ln>
        </p:spPr>
      </p:pic>
      <p:pic>
        <p:nvPicPr>
          <p:cNvPr id="8" name="7 Imagen" descr="C:\Users\AA.PP2\AppData\Local\Microsoft\Windows\INetCache\Content.Word\FB_IMG_16050637222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812" y="4311296"/>
            <a:ext cx="2677464" cy="1857683"/>
          </a:xfrm>
          <a:prstGeom prst="rect">
            <a:avLst/>
          </a:prstGeom>
          <a:noFill/>
          <a:ln>
            <a:noFill/>
          </a:ln>
        </p:spPr>
      </p:pic>
      <p:pic>
        <p:nvPicPr>
          <p:cNvPr id="9" name="8 Imagen" descr="C:\Users\AA.PP2\AppData\Local\Microsoft\Windows\INetCache\Content.Word\FB_IMG_160506372878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3371" y="4311296"/>
            <a:ext cx="2730775" cy="1857683"/>
          </a:xfrm>
          <a:prstGeom prst="rect">
            <a:avLst/>
          </a:prstGeom>
          <a:noFill/>
          <a:ln>
            <a:noFill/>
          </a:ln>
        </p:spPr>
      </p:pic>
    </p:spTree>
    <p:extLst>
      <p:ext uri="{BB962C8B-B14F-4D97-AF65-F5344CB8AC3E}">
        <p14:creationId xmlns:p14="http://schemas.microsoft.com/office/powerpoint/2010/main" val="83395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426333" y="1416676"/>
            <a:ext cx="9263132" cy="4868213"/>
          </a:xfrm>
        </p:spPr>
        <p:txBody>
          <a:bodyPr/>
          <a:lstStyle/>
          <a:p>
            <a:pPr marL="0" lvl="0" indent="0" algn="just">
              <a:buNone/>
            </a:pPr>
            <a:r>
              <a:rPr lang="es-EC" dirty="0">
                <a:solidFill>
                  <a:schemeClr val="tx1"/>
                </a:solidFill>
                <a:latin typeface="Arial" pitchFamily="34" charset="0"/>
                <a:cs typeface="Arial" pitchFamily="34" charset="0"/>
              </a:rPr>
              <a:t>En calidad de Presidente de la Comisión de Cementerio, Parque, Mercado y </a:t>
            </a:r>
            <a:r>
              <a:rPr lang="es-EC" dirty="0" smtClean="0">
                <a:solidFill>
                  <a:schemeClr val="tx1"/>
                </a:solidFill>
                <a:latin typeface="Arial" pitchFamily="34" charset="0"/>
                <a:cs typeface="Arial" pitchFamily="34" charset="0"/>
              </a:rPr>
              <a:t>Camal, </a:t>
            </a:r>
            <a:r>
              <a:rPr lang="es-MX" dirty="0">
                <a:solidFill>
                  <a:schemeClr val="tx1"/>
                </a:solidFill>
                <a:latin typeface="Arial" pitchFamily="34" charset="0"/>
                <a:cs typeface="Arial" pitchFamily="34" charset="0"/>
              </a:rPr>
              <a:t>me dirigí hasta el Mercado del Cantón con </a:t>
            </a:r>
            <a:r>
              <a:rPr lang="es-MX" dirty="0" smtClean="0">
                <a:latin typeface="Arial" pitchFamily="34" charset="0"/>
                <a:cs typeface="Arial" pitchFamily="34" charset="0"/>
              </a:rPr>
              <a:t>el</a:t>
            </a:r>
            <a:r>
              <a:rPr lang="es-MX" dirty="0" smtClean="0">
                <a:solidFill>
                  <a:schemeClr val="tx1"/>
                </a:solidFill>
                <a:latin typeface="Arial" pitchFamily="34" charset="0"/>
                <a:cs typeface="Arial" pitchFamily="34" charset="0"/>
              </a:rPr>
              <a:t> objeto de </a:t>
            </a:r>
            <a:r>
              <a:rPr lang="es-MX" dirty="0">
                <a:solidFill>
                  <a:schemeClr val="tx1"/>
                </a:solidFill>
                <a:latin typeface="Arial" pitchFamily="34" charset="0"/>
                <a:cs typeface="Arial" pitchFamily="34" charset="0"/>
              </a:rPr>
              <a:t>mantener una reunión y escuchar las inquietudes de los comerciantes, y buscar solución a los inconvenientes porque ese es nuestro compromiso, </a:t>
            </a:r>
            <a:r>
              <a:rPr lang="es-MX" dirty="0" smtClean="0">
                <a:solidFill>
                  <a:schemeClr val="tx1"/>
                </a:solidFill>
                <a:latin typeface="Arial" pitchFamily="34" charset="0"/>
                <a:cs typeface="Arial" pitchFamily="34" charset="0"/>
              </a:rPr>
              <a:t>así mismo se </a:t>
            </a:r>
            <a:r>
              <a:rPr lang="es-MX" dirty="0">
                <a:solidFill>
                  <a:schemeClr val="tx1"/>
                </a:solidFill>
                <a:latin typeface="Arial" pitchFamily="34" charset="0"/>
                <a:cs typeface="Arial" pitchFamily="34" charset="0"/>
              </a:rPr>
              <a:t>colocó un arco de desinfección con la finalidad de que todos los comerciantes y usuarios se desinfecten en la entrada del mercado y controlar la pandemia.</a:t>
            </a:r>
            <a:endParaRPr lang="es-EC" dirty="0">
              <a:solidFill>
                <a:schemeClr val="tx1"/>
              </a:solidFill>
              <a:latin typeface="Arial" pitchFamily="34" charset="0"/>
              <a:cs typeface="Arial"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13403" y="167425"/>
            <a:ext cx="7000347" cy="1009718"/>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645" y="4404306"/>
            <a:ext cx="2514600" cy="1772920"/>
          </a:xfrm>
          <a:prstGeom prst="rect">
            <a:avLst/>
          </a:prstGeom>
          <a:noFill/>
          <a:ln>
            <a:noFill/>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551" y="4166816"/>
            <a:ext cx="1857375" cy="2247900"/>
          </a:xfrm>
          <a:prstGeom prst="rect">
            <a:avLst/>
          </a:prstGeom>
          <a:noFill/>
          <a:ln>
            <a:noFill/>
          </a:ln>
        </p:spPr>
      </p:pic>
    </p:spTree>
    <p:extLst>
      <p:ext uri="{BB962C8B-B14F-4D97-AF65-F5344CB8AC3E}">
        <p14:creationId xmlns:p14="http://schemas.microsoft.com/office/powerpoint/2010/main" val="3351465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275008" y="1296537"/>
            <a:ext cx="9478851" cy="4954137"/>
          </a:xfrm>
        </p:spPr>
        <p:txBody>
          <a:bodyPr/>
          <a:lstStyle/>
          <a:p>
            <a:pPr marL="0" lvl="0" indent="0" algn="just">
              <a:buNone/>
            </a:pPr>
            <a:r>
              <a:rPr lang="es-MX" dirty="0">
                <a:solidFill>
                  <a:schemeClr val="tx1"/>
                </a:solidFill>
                <a:latin typeface="Arial" pitchFamily="34" charset="0"/>
                <a:cs typeface="Arial" pitchFamily="34" charset="0"/>
              </a:rPr>
              <a:t>En compañía del señor Alcalde, Jefe Departamentales nos dirigimos hasta el sector denominado Comunidad Gregoriana con la finalidad de entregar las Escritura que legalizan los usuarios en convenio con el Ministerio de Agricultura, acto que contó con la presencia del Ing. Joffre Cabezas Astudillo, Director Distrital de Los Ríos MAG y la Ab. Cinthia Filian Haz, responsable del departamento de legalización de tierra del MAG Los Ríos, donde se entregaron aproximadamente 80 escritura a diversos usuarios de varias </a:t>
            </a:r>
            <a:r>
              <a:rPr lang="es-MX" dirty="0" smtClean="0">
                <a:solidFill>
                  <a:schemeClr val="tx1"/>
                </a:solidFill>
                <a:latin typeface="Arial" pitchFamily="34" charset="0"/>
                <a:cs typeface="Arial" pitchFamily="34" charset="0"/>
              </a:rPr>
              <a:t>comunidades.</a:t>
            </a:r>
          </a:p>
          <a:p>
            <a:pPr marL="0" lvl="0" indent="0" algn="just">
              <a:buNone/>
            </a:pPr>
            <a:endParaRPr lang="es-ES" i="1" dirty="0">
              <a:solidFill>
                <a:schemeClr val="tx1"/>
              </a:solidFill>
              <a:latin typeface="Arial" pitchFamily="34" charset="0"/>
              <a:cs typeface="Arial"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13403" y="153777"/>
            <a:ext cx="7000347" cy="1009718"/>
          </a:xfrm>
          <a:prstGeom prst="rect">
            <a:avLst/>
          </a:prstGeom>
          <a:noFill/>
          <a:ln>
            <a:noFill/>
          </a:ln>
        </p:spPr>
      </p:pic>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499" y="4396051"/>
            <a:ext cx="2536141" cy="1927475"/>
          </a:xfrm>
          <a:prstGeom prst="rect">
            <a:avLst/>
          </a:prstGeom>
          <a:noFill/>
          <a:ln>
            <a:noFill/>
          </a:ln>
        </p:spPr>
      </p:pic>
      <p:pic>
        <p:nvPicPr>
          <p:cNvPr id="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5746" y="4396052"/>
            <a:ext cx="2528552" cy="1960809"/>
          </a:xfrm>
          <a:prstGeom prst="rect">
            <a:avLst/>
          </a:prstGeom>
          <a:noFill/>
          <a:ln>
            <a:noFill/>
          </a:ln>
        </p:spPr>
      </p:pic>
    </p:spTree>
    <p:extLst>
      <p:ext uri="{BB962C8B-B14F-4D97-AF65-F5344CB8AC3E}">
        <p14:creationId xmlns:p14="http://schemas.microsoft.com/office/powerpoint/2010/main" val="1080719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291340" y="1213497"/>
            <a:ext cx="9169757" cy="4749421"/>
          </a:xfrm>
        </p:spPr>
        <p:txBody>
          <a:bodyPr/>
          <a:lstStyle/>
          <a:p>
            <a:pPr marL="0" lvl="0" indent="0" algn="just">
              <a:buNone/>
            </a:pPr>
            <a:r>
              <a:rPr lang="es-MX" dirty="0" smtClean="0">
                <a:solidFill>
                  <a:schemeClr val="tx1"/>
                </a:solidFill>
                <a:latin typeface="Arial" pitchFamily="34" charset="0"/>
                <a:cs typeface="Arial" pitchFamily="34" charset="0"/>
              </a:rPr>
              <a:t>Ayuda a </a:t>
            </a:r>
            <a:r>
              <a:rPr lang="es-MX" dirty="0">
                <a:solidFill>
                  <a:schemeClr val="tx1"/>
                </a:solidFill>
                <a:latin typeface="Arial" pitchFamily="34" charset="0"/>
                <a:cs typeface="Arial" pitchFamily="34" charset="0"/>
              </a:rPr>
              <a:t>nuestros hermanos </a:t>
            </a:r>
            <a:r>
              <a:rPr lang="es-MX" dirty="0" smtClean="0">
                <a:solidFill>
                  <a:schemeClr val="tx1"/>
                </a:solidFill>
                <a:latin typeface="Arial" pitchFamily="34" charset="0"/>
                <a:cs typeface="Arial" pitchFamily="34" charset="0"/>
              </a:rPr>
              <a:t>Palenqueños, </a:t>
            </a:r>
            <a:r>
              <a:rPr lang="es-MX" dirty="0">
                <a:solidFill>
                  <a:schemeClr val="tx1"/>
                </a:solidFill>
                <a:latin typeface="Arial" pitchFamily="34" charset="0"/>
                <a:cs typeface="Arial" pitchFamily="34" charset="0"/>
              </a:rPr>
              <a:t>nos trasladamos hasta los recintos Peñafiel de Abajo, Peñafiel de Arriba junto con el Señor Alcalde y los compañeros concejales y el grupo de apoyo del Gobierno Municipal con la finalidad de entregarles los Kits alimenticios y mascarilla a cada uno de los habitantes.</a:t>
            </a:r>
            <a:endParaRPr lang="es-EC" dirty="0">
              <a:solidFill>
                <a:schemeClr val="tx1"/>
              </a:solidFill>
              <a:latin typeface="Arial" pitchFamily="34" charset="0"/>
              <a:cs typeface="Arial" pitchFamily="34" charset="0"/>
            </a:endParaRPr>
          </a:p>
          <a:p>
            <a:pPr marL="0" indent="0" algn="just">
              <a:buNone/>
            </a:pPr>
            <a:endParaRPr lang="es-ES"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1938165" y="67355"/>
            <a:ext cx="7000347" cy="1009718"/>
          </a:xfrm>
          <a:prstGeom prst="rect">
            <a:avLst/>
          </a:prstGeom>
          <a:noFill/>
          <a:ln>
            <a:noFill/>
          </a:ln>
        </p:spPr>
      </p:pic>
      <p:pic>
        <p:nvPicPr>
          <p:cNvPr id="5" name="4 Imagen" descr="H:\FOTOS EVELIO\WhatsApp Image 2020-11-04 at 19.55.25.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9504" y="3602018"/>
            <a:ext cx="2676592" cy="2193475"/>
          </a:xfrm>
          <a:prstGeom prst="rect">
            <a:avLst/>
          </a:prstGeom>
          <a:noFill/>
          <a:ln>
            <a:noFill/>
          </a:ln>
        </p:spPr>
      </p:pic>
      <p:pic>
        <p:nvPicPr>
          <p:cNvPr id="7" name="6 Imagen" descr="H:\FOTOS EVELIO\FB_IMG_160454658826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6219" y="3602018"/>
            <a:ext cx="2726868" cy="2193474"/>
          </a:xfrm>
          <a:prstGeom prst="rect">
            <a:avLst/>
          </a:prstGeom>
          <a:noFill/>
          <a:ln>
            <a:noFill/>
          </a:ln>
        </p:spPr>
      </p:pic>
    </p:spTree>
    <p:extLst>
      <p:ext uri="{BB962C8B-B14F-4D97-AF65-F5344CB8AC3E}">
        <p14:creationId xmlns:p14="http://schemas.microsoft.com/office/powerpoint/2010/main" val="290109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410" y="1320893"/>
            <a:ext cx="8911687" cy="1464622"/>
          </a:xfrm>
        </p:spPr>
        <p:txBody>
          <a:bodyPr>
            <a:normAutofit/>
          </a:bodyPr>
          <a:lstStyle/>
          <a:p>
            <a:r>
              <a:rPr lang="es-EC" sz="2800" dirty="0">
                <a:solidFill>
                  <a:schemeClr val="tx1"/>
                </a:solidFill>
                <a:latin typeface="Algerian" panose="04020705040A02060702" pitchFamily="82" charset="0"/>
              </a:rPr>
              <a:t>Actividades Legislativas</a:t>
            </a:r>
            <a:r>
              <a:rPr lang="es-EC" sz="2800" dirty="0" smtClean="0">
                <a:solidFill>
                  <a:schemeClr val="tx1"/>
                </a:solidFill>
                <a:latin typeface="Algerian" panose="04020705040A02060702" pitchFamily="82" charset="0"/>
              </a:rPr>
              <a:t>:</a:t>
            </a:r>
            <a:r>
              <a:rPr lang="es-EC" sz="2800" dirty="0">
                <a:solidFill>
                  <a:schemeClr val="tx1"/>
                </a:solidFill>
              </a:rPr>
              <a:t/>
            </a:r>
            <a:br>
              <a:rPr lang="es-EC" sz="2800" dirty="0">
                <a:solidFill>
                  <a:schemeClr val="tx1"/>
                </a:solidFill>
              </a:rPr>
            </a:br>
            <a:r>
              <a:rPr lang="es-EC" sz="2800" dirty="0">
                <a:solidFill>
                  <a:schemeClr val="tx1"/>
                </a:solidFill>
                <a:latin typeface="Algerian" panose="04020705040A02060702" pitchFamily="82" charset="0"/>
              </a:rPr>
              <a:t>Sesiones Ordinarias de Concejo Municipal del Cantón Palenque</a:t>
            </a:r>
          </a:p>
        </p:txBody>
      </p:sp>
      <p:sp>
        <p:nvSpPr>
          <p:cNvPr id="3" name="Marcador de contenido 2"/>
          <p:cNvSpPr>
            <a:spLocks noGrp="1"/>
          </p:cNvSpPr>
          <p:nvPr>
            <p:ph sz="quarter" idx="1"/>
          </p:nvPr>
        </p:nvSpPr>
        <p:spPr>
          <a:xfrm>
            <a:off x="1356048" y="2204786"/>
            <a:ext cx="8915400" cy="4198128"/>
          </a:xfrm>
        </p:spPr>
        <p:txBody>
          <a:bodyPr>
            <a:normAutofit fontScale="92500" lnSpcReduction="10000"/>
          </a:bodyPr>
          <a:lstStyle/>
          <a:p>
            <a:pPr marL="0" indent="0">
              <a:buNone/>
            </a:pPr>
            <a:endParaRPr lang="es-EC" dirty="0"/>
          </a:p>
          <a:p>
            <a:pPr marL="0" indent="0">
              <a:buNone/>
            </a:pPr>
            <a:endParaRPr lang="es-EC" dirty="0" smtClean="0"/>
          </a:p>
          <a:p>
            <a:r>
              <a:rPr lang="es-EC" dirty="0" smtClean="0">
                <a:solidFill>
                  <a:schemeClr val="tx1"/>
                </a:solidFill>
                <a:latin typeface="Arial" panose="020B0604020202020204" pitchFamily="34" charset="0"/>
                <a:cs typeface="Arial" panose="020B0604020202020204" pitchFamily="34" charset="0"/>
              </a:rPr>
              <a:t>Sesiones </a:t>
            </a:r>
            <a:r>
              <a:rPr lang="es-EC" dirty="0">
                <a:solidFill>
                  <a:schemeClr val="tx1"/>
                </a:solidFill>
                <a:latin typeface="Arial" panose="020B0604020202020204" pitchFamily="34" charset="0"/>
                <a:cs typeface="Arial" panose="020B0604020202020204" pitchFamily="34" charset="0"/>
              </a:rPr>
              <a:t>de Concejos </a:t>
            </a:r>
            <a:r>
              <a:rPr lang="es-EC" dirty="0" smtClean="0">
                <a:solidFill>
                  <a:schemeClr val="tx1"/>
                </a:solidFill>
                <a:latin typeface="Arial" panose="020B0604020202020204" pitchFamily="34" charset="0"/>
                <a:cs typeface="Arial" panose="020B0604020202020204" pitchFamily="34" charset="0"/>
              </a:rPr>
              <a:t>51</a:t>
            </a:r>
            <a:endParaRPr lang="es-EC" dirty="0">
              <a:solidFill>
                <a:schemeClr val="tx1"/>
              </a:solidFill>
              <a:latin typeface="Arial" panose="020B0604020202020204" pitchFamily="34" charset="0"/>
              <a:cs typeface="Arial" panose="020B0604020202020204" pitchFamily="34" charset="0"/>
            </a:endParaRPr>
          </a:p>
          <a:p>
            <a:r>
              <a:rPr lang="es-EC" dirty="0">
                <a:solidFill>
                  <a:schemeClr val="tx1"/>
                </a:solidFill>
                <a:latin typeface="Arial" panose="020B0604020202020204" pitchFamily="34" charset="0"/>
                <a:cs typeface="Arial" panose="020B0604020202020204" pitchFamily="34" charset="0"/>
              </a:rPr>
              <a:t>Sesiones Extraordinarias </a:t>
            </a:r>
            <a:r>
              <a:rPr lang="es-EC" dirty="0" smtClean="0">
                <a:solidFill>
                  <a:schemeClr val="tx1"/>
                </a:solidFill>
                <a:latin typeface="Arial" panose="020B0604020202020204" pitchFamily="34" charset="0"/>
                <a:cs typeface="Arial" panose="020B0604020202020204" pitchFamily="34" charset="0"/>
              </a:rPr>
              <a:t>8</a:t>
            </a:r>
            <a:endParaRPr lang="es-EC" dirty="0">
              <a:solidFill>
                <a:schemeClr val="tx1"/>
              </a:solidFill>
              <a:latin typeface="Arial" panose="020B0604020202020204" pitchFamily="34" charset="0"/>
              <a:cs typeface="Arial" panose="020B0604020202020204" pitchFamily="34" charset="0"/>
            </a:endParaRPr>
          </a:p>
          <a:p>
            <a:r>
              <a:rPr lang="es-EC" dirty="0">
                <a:solidFill>
                  <a:schemeClr val="tx1"/>
                </a:solidFill>
                <a:latin typeface="Arial" panose="020B0604020202020204" pitchFamily="34" charset="0"/>
                <a:cs typeface="Arial" panose="020B0604020202020204" pitchFamily="34" charset="0"/>
              </a:rPr>
              <a:t>Sesiones Ordinaria </a:t>
            </a:r>
            <a:r>
              <a:rPr lang="es-EC" dirty="0" smtClean="0">
                <a:solidFill>
                  <a:schemeClr val="tx1"/>
                </a:solidFill>
                <a:latin typeface="Arial" panose="020B0604020202020204" pitchFamily="34" charset="0"/>
                <a:cs typeface="Arial" panose="020B0604020202020204" pitchFamily="34" charset="0"/>
              </a:rPr>
              <a:t>41</a:t>
            </a:r>
            <a:endParaRPr lang="es-EC" dirty="0">
              <a:solidFill>
                <a:schemeClr val="tx1"/>
              </a:solidFill>
              <a:latin typeface="Arial" panose="020B0604020202020204" pitchFamily="34" charset="0"/>
              <a:cs typeface="Arial" panose="020B0604020202020204" pitchFamily="34" charset="0"/>
            </a:endParaRPr>
          </a:p>
          <a:p>
            <a:pPr algn="just"/>
            <a:r>
              <a:rPr lang="es-EC" dirty="0" smtClean="0">
                <a:solidFill>
                  <a:schemeClr val="tx1"/>
                </a:solidFill>
                <a:latin typeface="Arial" panose="020B0604020202020204" pitchFamily="34" charset="0"/>
                <a:cs typeface="Arial" panose="020B0604020202020204" pitchFamily="34" charset="0"/>
              </a:rPr>
              <a:t>Con </a:t>
            </a:r>
            <a:r>
              <a:rPr lang="es-EC" dirty="0">
                <a:solidFill>
                  <a:schemeClr val="tx1"/>
                </a:solidFill>
                <a:latin typeface="Arial" panose="020B0604020202020204" pitchFamily="34" charset="0"/>
                <a:cs typeface="Arial" panose="020B0604020202020204" pitchFamily="34" charset="0"/>
              </a:rPr>
              <a:t>nuestro voto según constan en las actas aprobamos presupuesto, reformas presupuestarias que sirvieren para financiar proyectos y obras.</a:t>
            </a:r>
          </a:p>
          <a:p>
            <a:r>
              <a:rPr lang="es-EC" dirty="0">
                <a:solidFill>
                  <a:schemeClr val="tx1"/>
                </a:solidFill>
                <a:latin typeface="Arial" panose="020B0604020202020204" pitchFamily="34" charset="0"/>
                <a:cs typeface="Arial" panose="020B0604020202020204" pitchFamily="34" charset="0"/>
              </a:rPr>
              <a:t>Aprobamos Ordenanzas</a:t>
            </a:r>
          </a:p>
          <a:p>
            <a:pPr algn="just"/>
            <a:r>
              <a:rPr lang="es-EC" dirty="0">
                <a:solidFill>
                  <a:schemeClr val="tx1"/>
                </a:solidFill>
                <a:latin typeface="Arial" panose="020B0604020202020204" pitchFamily="34" charset="0"/>
                <a:cs typeface="Arial" panose="020B0604020202020204" pitchFamily="34" charset="0"/>
              </a:rPr>
              <a:t>Firmas de Convenios, Acuerdo, siempre en beneficio de los hermanos Palenqueños de los sectores Urbanos y Rurales  </a:t>
            </a: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13575" y="290082"/>
            <a:ext cx="7000347" cy="1009718"/>
          </a:xfrm>
          <a:prstGeom prst="rect">
            <a:avLst/>
          </a:prstGeom>
          <a:noFill/>
          <a:ln>
            <a:noFill/>
          </a:ln>
        </p:spPr>
      </p:pic>
    </p:spTree>
    <p:extLst>
      <p:ext uri="{BB962C8B-B14F-4D97-AF65-F5344CB8AC3E}">
        <p14:creationId xmlns:p14="http://schemas.microsoft.com/office/powerpoint/2010/main" val="971935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290356" y="1402172"/>
            <a:ext cx="8759989" cy="5092623"/>
          </a:xfrm>
        </p:spPr>
        <p:txBody>
          <a:bodyPr/>
          <a:lstStyle/>
          <a:p>
            <a:pPr marL="0" lvl="0" indent="0" algn="just">
              <a:buNone/>
            </a:pPr>
            <a:r>
              <a:rPr lang="es-ES" dirty="0">
                <a:solidFill>
                  <a:schemeClr val="tx1"/>
                </a:solidFill>
                <a:latin typeface="Arial" pitchFamily="34" charset="0"/>
                <a:cs typeface="Arial" pitchFamily="34" charset="0"/>
              </a:rPr>
              <a:t>Continuamos </a:t>
            </a:r>
            <a:r>
              <a:rPr lang="es-ES" dirty="0" smtClean="0">
                <a:solidFill>
                  <a:schemeClr val="tx1"/>
                </a:solidFill>
                <a:latin typeface="Arial" pitchFamily="34" charset="0"/>
                <a:cs typeface="Arial" pitchFamily="34" charset="0"/>
              </a:rPr>
              <a:t>con </a:t>
            </a:r>
            <a:r>
              <a:rPr lang="es-ES" dirty="0">
                <a:solidFill>
                  <a:schemeClr val="tx1"/>
                </a:solidFill>
                <a:latin typeface="Arial" pitchFamily="34" charset="0"/>
                <a:cs typeface="Arial" pitchFamily="34" charset="0"/>
              </a:rPr>
              <a:t>la ayuda a los lugares mas vulnerables esta vez nos dirigimos al Recinto Puerto Platanal, Los Amarillos, los Lavanderos, las Palmitas, en compañía del Señor Alcalde, compañeros ediles y no </a:t>
            </a:r>
            <a:r>
              <a:rPr lang="es-ES" dirty="0" smtClean="0">
                <a:solidFill>
                  <a:schemeClr val="tx1"/>
                </a:solidFill>
                <a:latin typeface="Arial" pitchFamily="34" charset="0"/>
                <a:cs typeface="Arial" pitchFamily="34" charset="0"/>
              </a:rPr>
              <a:t>podía </a:t>
            </a:r>
            <a:r>
              <a:rPr lang="es-ES" dirty="0">
                <a:solidFill>
                  <a:schemeClr val="tx1"/>
                </a:solidFill>
                <a:latin typeface="Arial" pitchFamily="34" charset="0"/>
                <a:cs typeface="Arial" pitchFamily="34" charset="0"/>
              </a:rPr>
              <a:t>faltar el equipo de trabajo que no ha </a:t>
            </a:r>
            <a:r>
              <a:rPr lang="es-ES" dirty="0" smtClean="0">
                <a:solidFill>
                  <a:schemeClr val="tx1"/>
                </a:solidFill>
                <a:latin typeface="Arial" pitchFamily="34" charset="0"/>
                <a:cs typeface="Arial" pitchFamily="34" charset="0"/>
              </a:rPr>
              <a:t>desmayado </a:t>
            </a:r>
            <a:r>
              <a:rPr lang="es-ES" dirty="0">
                <a:solidFill>
                  <a:schemeClr val="tx1"/>
                </a:solidFill>
                <a:latin typeface="Arial" pitchFamily="34" charset="0"/>
                <a:cs typeface="Arial" pitchFamily="34" charset="0"/>
              </a:rPr>
              <a:t>con la ayuda para </a:t>
            </a:r>
            <a:r>
              <a:rPr lang="es-ES" dirty="0" smtClean="0">
                <a:solidFill>
                  <a:schemeClr val="tx1"/>
                </a:solidFill>
                <a:latin typeface="Arial" pitchFamily="34" charset="0"/>
                <a:cs typeface="Arial" pitchFamily="34" charset="0"/>
              </a:rPr>
              <a:t>así </a:t>
            </a:r>
            <a:r>
              <a:rPr lang="es-ES" dirty="0">
                <a:solidFill>
                  <a:schemeClr val="tx1"/>
                </a:solidFill>
                <a:latin typeface="Arial" pitchFamily="34" charset="0"/>
                <a:cs typeface="Arial" pitchFamily="34" charset="0"/>
              </a:rPr>
              <a:t>solventar gastos a nuestro hermanos </a:t>
            </a:r>
            <a:r>
              <a:rPr lang="es-ES" dirty="0" smtClean="0">
                <a:solidFill>
                  <a:schemeClr val="tx1"/>
                </a:solidFill>
                <a:latin typeface="Arial" pitchFamily="34" charset="0"/>
                <a:cs typeface="Arial" pitchFamily="34" charset="0"/>
              </a:rPr>
              <a:t>Palenqueños </a:t>
            </a:r>
            <a:r>
              <a:rPr lang="es-ES" dirty="0">
                <a:solidFill>
                  <a:schemeClr val="tx1"/>
                </a:solidFill>
                <a:latin typeface="Arial" pitchFamily="34" charset="0"/>
                <a:cs typeface="Arial" pitchFamily="34" charset="0"/>
              </a:rPr>
              <a:t>ya que por esta pandemia no pueden salir a comprar sus </a:t>
            </a:r>
            <a:r>
              <a:rPr lang="es-ES" dirty="0" smtClean="0">
                <a:solidFill>
                  <a:schemeClr val="tx1"/>
                </a:solidFill>
                <a:latin typeface="Arial" pitchFamily="34" charset="0"/>
                <a:cs typeface="Arial" pitchFamily="34" charset="0"/>
              </a:rPr>
              <a:t>víveres.</a:t>
            </a:r>
            <a:endParaRPr lang="es-EC" dirty="0">
              <a:solidFill>
                <a:schemeClr val="tx1"/>
              </a:solidFill>
              <a:latin typeface="Arial" pitchFamily="34" charset="0"/>
              <a:cs typeface="Arial" pitchFamily="34" charset="0"/>
            </a:endParaRP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70178" y="194721"/>
            <a:ext cx="7000347" cy="1009718"/>
          </a:xfrm>
          <a:prstGeom prst="rect">
            <a:avLst/>
          </a:prstGeom>
          <a:noFill/>
          <a:ln>
            <a:noFill/>
          </a:ln>
        </p:spPr>
      </p:pic>
      <p:pic>
        <p:nvPicPr>
          <p:cNvPr id="5" name="4 Imagen" descr="H:\FOTOS EVELIO\FB_IMG_160454640457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178" y="4163095"/>
            <a:ext cx="2573903" cy="1993005"/>
          </a:xfrm>
          <a:prstGeom prst="rect">
            <a:avLst/>
          </a:prstGeom>
          <a:noFill/>
          <a:ln>
            <a:noFill/>
          </a:ln>
        </p:spPr>
      </p:pic>
      <p:pic>
        <p:nvPicPr>
          <p:cNvPr id="7" name="6 Imagen" descr="H:\FOTOS EVELIO\FB_IMG_160454640768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6007" y="4116407"/>
            <a:ext cx="2902686" cy="2039693"/>
          </a:xfrm>
          <a:prstGeom prst="rect">
            <a:avLst/>
          </a:prstGeom>
          <a:noFill/>
          <a:ln>
            <a:noFill/>
          </a:ln>
        </p:spPr>
      </p:pic>
    </p:spTree>
    <p:extLst>
      <p:ext uri="{BB962C8B-B14F-4D97-AF65-F5344CB8AC3E}">
        <p14:creationId xmlns:p14="http://schemas.microsoft.com/office/powerpoint/2010/main" val="1477299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685D3C2-A274-474F-91B5-13772781AF64}"/>
              </a:ext>
            </a:extLst>
          </p:cNvPr>
          <p:cNvSpPr>
            <a:spLocks noGrp="1"/>
          </p:cNvSpPr>
          <p:nvPr>
            <p:ph sz="quarter" idx="1"/>
          </p:nvPr>
        </p:nvSpPr>
        <p:spPr>
          <a:xfrm>
            <a:off x="1468200" y="1548987"/>
            <a:ext cx="8915400" cy="4585252"/>
          </a:xfrm>
        </p:spPr>
        <p:txBody>
          <a:bodyPr/>
          <a:lstStyle/>
          <a:p>
            <a:pPr marL="0" lvl="0" indent="0" algn="just">
              <a:buNone/>
            </a:pPr>
            <a:r>
              <a:rPr lang="es-MX" dirty="0">
                <a:solidFill>
                  <a:schemeClr val="tx1"/>
                </a:solidFill>
                <a:latin typeface="Arial" pitchFamily="34" charset="0"/>
                <a:cs typeface="Arial" pitchFamily="34" charset="0"/>
              </a:rPr>
              <a:t>Participe en el día Mundial sin </a:t>
            </a:r>
            <a:r>
              <a:rPr lang="es-MX" dirty="0" smtClean="0">
                <a:solidFill>
                  <a:schemeClr val="tx1"/>
                </a:solidFill>
                <a:latin typeface="Arial" pitchFamily="34" charset="0"/>
                <a:cs typeface="Arial" pitchFamily="34" charset="0"/>
              </a:rPr>
              <a:t>Tabaco </a:t>
            </a:r>
            <a:r>
              <a:rPr lang="es-MX" dirty="0">
                <a:solidFill>
                  <a:schemeClr val="tx1"/>
                </a:solidFill>
                <a:latin typeface="Arial" pitchFamily="34" charset="0"/>
                <a:cs typeface="Arial" pitchFamily="34" charset="0"/>
              </a:rPr>
              <a:t>y </a:t>
            </a:r>
            <a:r>
              <a:rPr lang="es-MX" dirty="0" smtClean="0">
                <a:solidFill>
                  <a:schemeClr val="tx1"/>
                </a:solidFill>
                <a:latin typeface="Arial" pitchFamily="34" charset="0"/>
                <a:cs typeface="Arial" pitchFamily="34" charset="0"/>
              </a:rPr>
              <a:t>Salud </a:t>
            </a:r>
            <a:r>
              <a:rPr lang="es-MX" dirty="0">
                <a:solidFill>
                  <a:schemeClr val="tx1"/>
                </a:solidFill>
                <a:latin typeface="Arial" pitchFamily="34" charset="0"/>
                <a:cs typeface="Arial" pitchFamily="34" charset="0"/>
              </a:rPr>
              <a:t>P</a:t>
            </a:r>
            <a:r>
              <a:rPr lang="es-MX" dirty="0" smtClean="0">
                <a:solidFill>
                  <a:schemeClr val="tx1"/>
                </a:solidFill>
                <a:latin typeface="Arial" pitchFamily="34" charset="0"/>
                <a:cs typeface="Arial" pitchFamily="34" charset="0"/>
              </a:rPr>
              <a:t>ulmonar</a:t>
            </a:r>
            <a:r>
              <a:rPr lang="es-MX" dirty="0">
                <a:solidFill>
                  <a:schemeClr val="tx1"/>
                </a:solidFill>
                <a:latin typeface="Arial" pitchFamily="34" charset="0"/>
                <a:cs typeface="Arial" pitchFamily="34" charset="0"/>
              </a:rPr>
              <a:t>, el mismo q estuvo a cargo del Sub Centro de Salud del Cantón Palenque, acto que se efectuó en la Plaza Cívica donde los doctores dieron charla explicando los efectos del tabaco y la exposición al humo del cigarro ajeno, además a los asistentes le realizaron toma de presión.</a:t>
            </a:r>
            <a:endParaRPr lang="es-EC" dirty="0">
              <a:solidFill>
                <a:schemeClr val="tx1"/>
              </a:solidFill>
              <a:latin typeface="Arial" pitchFamily="34" charset="0"/>
              <a:cs typeface="Arial" pitchFamily="34" charset="0"/>
            </a:endParaRPr>
          </a:p>
        </p:txBody>
      </p:sp>
      <p:pic>
        <p:nvPicPr>
          <p:cNvPr id="4" name="Imagen 3" descr="C:\Users\PC1\Desktop\GAD Palenque\1.jpg">
            <a:extLst>
              <a:ext uri="{FF2B5EF4-FFF2-40B4-BE49-F238E27FC236}">
                <a16:creationId xmlns:a16="http://schemas.microsoft.com/office/drawing/2014/main" xmlns="" id="{8CADC463-DB7F-4E3E-BB67-56B98EA604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74644" y="222016"/>
            <a:ext cx="7000347" cy="1009718"/>
          </a:xfrm>
          <a:prstGeom prst="rect">
            <a:avLst/>
          </a:prstGeom>
          <a:noFill/>
          <a:ln>
            <a:noFill/>
          </a:ln>
        </p:spPr>
      </p:pic>
      <p:pic>
        <p:nvPicPr>
          <p:cNvPr id="5" name="4 Imagen" descr="H:\FOTOS EVELIO\FB_IMG_160454633548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432" y="3862455"/>
            <a:ext cx="2324100" cy="1971676"/>
          </a:xfrm>
          <a:prstGeom prst="rect">
            <a:avLst/>
          </a:prstGeom>
          <a:noFill/>
          <a:ln>
            <a:noFill/>
          </a:ln>
        </p:spPr>
      </p:pic>
      <p:pic>
        <p:nvPicPr>
          <p:cNvPr id="7" name="6 Imagen" descr="H:\FOTOS EVELIO\FB_IMG_160454633099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032" y="3862455"/>
            <a:ext cx="2592326" cy="1971676"/>
          </a:xfrm>
          <a:prstGeom prst="rect">
            <a:avLst/>
          </a:prstGeom>
          <a:noFill/>
          <a:ln>
            <a:noFill/>
          </a:ln>
        </p:spPr>
      </p:pic>
    </p:spTree>
    <p:extLst>
      <p:ext uri="{BB962C8B-B14F-4D97-AF65-F5344CB8AC3E}">
        <p14:creationId xmlns:p14="http://schemas.microsoft.com/office/powerpoint/2010/main" val="2591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77F89B4-0770-46D0-9A4E-B26011CADB24}"/>
              </a:ext>
            </a:extLst>
          </p:cNvPr>
          <p:cNvSpPr>
            <a:spLocks noGrp="1"/>
          </p:cNvSpPr>
          <p:nvPr>
            <p:ph sz="quarter" idx="1"/>
          </p:nvPr>
        </p:nvSpPr>
        <p:spPr>
          <a:xfrm>
            <a:off x="1083674" y="1481070"/>
            <a:ext cx="9477001" cy="4958367"/>
          </a:xfrm>
        </p:spPr>
        <p:txBody>
          <a:bodyPr>
            <a:normAutofit/>
          </a:bodyPr>
          <a:lstStyle/>
          <a:p>
            <a:pPr marL="0" lvl="0" indent="0" algn="just">
              <a:buNone/>
            </a:pPr>
            <a:r>
              <a:rPr lang="es-MX" sz="2200" dirty="0">
                <a:solidFill>
                  <a:schemeClr val="tx1"/>
                </a:solidFill>
                <a:latin typeface="Arial" pitchFamily="34" charset="0"/>
                <a:cs typeface="Arial" pitchFamily="34" charset="0"/>
              </a:rPr>
              <a:t>En la sala de sesiones junto con el </a:t>
            </a:r>
            <a:r>
              <a:rPr lang="es-MX" sz="2200" dirty="0" smtClean="0">
                <a:solidFill>
                  <a:schemeClr val="tx1"/>
                </a:solidFill>
                <a:latin typeface="Arial" pitchFamily="34" charset="0"/>
                <a:cs typeface="Arial" pitchFamily="34" charset="0"/>
              </a:rPr>
              <a:t>Alcalde </a:t>
            </a:r>
            <a:r>
              <a:rPr lang="es-MX" sz="2200" dirty="0">
                <a:solidFill>
                  <a:schemeClr val="tx1"/>
                </a:solidFill>
                <a:latin typeface="Arial" pitchFamily="34" charset="0"/>
                <a:cs typeface="Arial" pitchFamily="34" charset="0"/>
              </a:rPr>
              <a:t>mantuvimos </a:t>
            </a:r>
            <a:r>
              <a:rPr lang="es-MX" sz="2200" dirty="0" smtClean="0">
                <a:solidFill>
                  <a:schemeClr val="tx1"/>
                </a:solidFill>
                <a:latin typeface="Arial" pitchFamily="34" charset="0"/>
                <a:cs typeface="Arial" pitchFamily="34" charset="0"/>
              </a:rPr>
              <a:t>reunión </a:t>
            </a:r>
            <a:r>
              <a:rPr lang="es-MX" sz="2200" dirty="0">
                <a:solidFill>
                  <a:schemeClr val="tx1"/>
                </a:solidFill>
                <a:latin typeface="Arial" pitchFamily="34" charset="0"/>
                <a:cs typeface="Arial" pitchFamily="34" charset="0"/>
              </a:rPr>
              <a:t>de trabajo con el Sociólogo Rommel </a:t>
            </a:r>
            <a:r>
              <a:rPr lang="es-MX" sz="2200" dirty="0" smtClean="0">
                <a:solidFill>
                  <a:schemeClr val="tx1"/>
                </a:solidFill>
                <a:latin typeface="Arial" pitchFamily="34" charset="0"/>
                <a:cs typeface="Arial" pitchFamily="34" charset="0"/>
              </a:rPr>
              <a:t>Salazar, </a:t>
            </a:r>
            <a:r>
              <a:rPr lang="es-MX" sz="2200" dirty="0">
                <a:solidFill>
                  <a:schemeClr val="tx1"/>
                </a:solidFill>
                <a:latin typeface="Arial" pitchFamily="34" charset="0"/>
                <a:cs typeface="Arial" pitchFamily="34" charset="0"/>
              </a:rPr>
              <a:t>Director del Servicio Nacional de Gestión de Riesgo y Emergencia, </a:t>
            </a:r>
            <a:r>
              <a:rPr lang="es-MX" sz="2200" dirty="0" err="1">
                <a:solidFill>
                  <a:schemeClr val="tx1"/>
                </a:solidFill>
                <a:latin typeface="Arial" pitchFamily="34" charset="0"/>
                <a:cs typeface="Arial" pitchFamily="34" charset="0"/>
              </a:rPr>
              <a:t>Tec</a:t>
            </a:r>
            <a:r>
              <a:rPr lang="es-MX" sz="2200" dirty="0">
                <a:solidFill>
                  <a:schemeClr val="tx1"/>
                </a:solidFill>
                <a:latin typeface="Arial" pitchFamily="34" charset="0"/>
                <a:cs typeface="Arial" pitchFamily="34" charset="0"/>
              </a:rPr>
              <a:t>. Johanna Espinel S., Delgado por la Directora Zonal y Coordinadora Zonal de Gestión de Riesgo así mismo estuvo el Ing. Bolívar Gavilanes, Técnico Provincial de Gestión de Riesgo, donde se comprometieron a fortalecer el trabajo interinstitucional q permite garantizar la toma de decisiones oportunas en el proceso de semaforización, </a:t>
            </a:r>
            <a:r>
              <a:rPr lang="es-MX" sz="2200" dirty="0" smtClean="0">
                <a:solidFill>
                  <a:schemeClr val="tx1"/>
                </a:solidFill>
                <a:latin typeface="Arial" pitchFamily="34" charset="0"/>
                <a:cs typeface="Arial" pitchFamily="34" charset="0"/>
              </a:rPr>
              <a:t>de la misma manera </a:t>
            </a:r>
            <a:r>
              <a:rPr lang="es-MX" sz="2200" dirty="0">
                <a:solidFill>
                  <a:schemeClr val="tx1"/>
                </a:solidFill>
                <a:latin typeface="Arial" pitchFamily="34" charset="0"/>
                <a:cs typeface="Arial" pitchFamily="34" charset="0"/>
              </a:rPr>
              <a:t>mencionaron socializar una plataforma de los diferentes ámbitos q conlleve la emergencia sanitaria</a:t>
            </a:r>
            <a:r>
              <a:rPr lang="es-MX" sz="2200" dirty="0" smtClean="0">
                <a:solidFill>
                  <a:schemeClr val="tx1"/>
                </a:solidFill>
                <a:latin typeface="Arial" pitchFamily="34" charset="0"/>
                <a:cs typeface="Arial" pitchFamily="34" charset="0"/>
              </a:rPr>
              <a:t>.</a:t>
            </a:r>
          </a:p>
          <a:p>
            <a:pPr marL="0" lvl="0" indent="0" algn="just">
              <a:buNone/>
            </a:pPr>
            <a:endParaRPr lang="es-EC" sz="2200" dirty="0">
              <a:solidFill>
                <a:schemeClr val="tx1"/>
              </a:solidFill>
              <a:latin typeface="Arial" pitchFamily="34" charset="0"/>
              <a:cs typeface="Arial" pitchFamily="34" charset="0"/>
            </a:endParaRPr>
          </a:p>
        </p:txBody>
      </p:sp>
      <p:pic>
        <p:nvPicPr>
          <p:cNvPr id="4" name="Imagen 3" descr="C:\Users\PC1\Desktop\GAD Palenque\1.jpg">
            <a:extLst>
              <a:ext uri="{FF2B5EF4-FFF2-40B4-BE49-F238E27FC236}">
                <a16:creationId xmlns:a16="http://schemas.microsoft.com/office/drawing/2014/main" xmlns="" id="{ED21973A-FF0D-45D8-93D6-3A3F42A01B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07706" y="317550"/>
            <a:ext cx="7000347" cy="1009718"/>
          </a:xfrm>
          <a:prstGeom prst="rect">
            <a:avLst/>
          </a:prstGeom>
          <a:noFill/>
          <a:ln>
            <a:noFill/>
          </a:ln>
        </p:spPr>
      </p:pic>
      <p:pic>
        <p:nvPicPr>
          <p:cNvPr id="8" name="7 Imagen" descr="H:\FOTOS EVELIO\2 de juni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1496" y="4572065"/>
            <a:ext cx="2146300" cy="1609725"/>
          </a:xfrm>
          <a:prstGeom prst="rect">
            <a:avLst/>
          </a:prstGeom>
          <a:noFill/>
          <a:ln>
            <a:noFill/>
          </a:ln>
        </p:spPr>
      </p:pic>
      <p:pic>
        <p:nvPicPr>
          <p:cNvPr id="9" name="8 Imagen" descr="H:\FOTOS EVELIO\FB_IMG_160454538125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213" y="4572065"/>
            <a:ext cx="2273992" cy="1790098"/>
          </a:xfrm>
          <a:prstGeom prst="rect">
            <a:avLst/>
          </a:prstGeom>
          <a:noFill/>
          <a:ln>
            <a:noFill/>
          </a:ln>
        </p:spPr>
      </p:pic>
    </p:spTree>
    <p:extLst>
      <p:ext uri="{BB962C8B-B14F-4D97-AF65-F5344CB8AC3E}">
        <p14:creationId xmlns:p14="http://schemas.microsoft.com/office/powerpoint/2010/main" val="2917073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E34ECAF-1205-4B27-893E-9BD3AD1F550F}"/>
              </a:ext>
            </a:extLst>
          </p:cNvPr>
          <p:cNvSpPr>
            <a:spLocks noGrp="1"/>
          </p:cNvSpPr>
          <p:nvPr>
            <p:ph sz="quarter" idx="1"/>
          </p:nvPr>
        </p:nvSpPr>
        <p:spPr>
          <a:xfrm>
            <a:off x="1197735" y="1515222"/>
            <a:ext cx="9481056" cy="4677978"/>
          </a:xfrm>
        </p:spPr>
        <p:txBody>
          <a:bodyPr>
            <a:normAutofit/>
          </a:bodyPr>
          <a:lstStyle/>
          <a:p>
            <a:pPr marL="0" indent="0" algn="just">
              <a:buNone/>
            </a:pPr>
            <a:r>
              <a:rPr lang="es-EC" dirty="0">
                <a:solidFill>
                  <a:schemeClr val="tx1"/>
                </a:solidFill>
                <a:latin typeface="Arial" pitchFamily="34" charset="0"/>
                <a:cs typeface="Arial" pitchFamily="34" charset="0"/>
              </a:rPr>
              <a:t>Me traslade en representación del Alcalde </a:t>
            </a:r>
            <a:r>
              <a:rPr lang="es-EC" dirty="0" smtClean="0">
                <a:solidFill>
                  <a:schemeClr val="tx1"/>
                </a:solidFill>
                <a:latin typeface="Arial" pitchFamily="34" charset="0"/>
                <a:cs typeface="Arial" pitchFamily="34" charset="0"/>
              </a:rPr>
              <a:t>conjunto </a:t>
            </a:r>
            <a:r>
              <a:rPr lang="es-EC" dirty="0">
                <a:solidFill>
                  <a:schemeClr val="tx1"/>
                </a:solidFill>
                <a:latin typeface="Arial" pitchFamily="34" charset="0"/>
                <a:cs typeface="Arial" pitchFamily="34" charset="0"/>
              </a:rPr>
              <a:t>con los </a:t>
            </a:r>
            <a:r>
              <a:rPr lang="es-EC" dirty="0" smtClean="0">
                <a:solidFill>
                  <a:schemeClr val="tx1"/>
                </a:solidFill>
                <a:latin typeface="Arial" pitchFamily="34" charset="0"/>
                <a:cs typeface="Arial" pitchFamily="34" charset="0"/>
              </a:rPr>
              <a:t>Concejales, </a:t>
            </a:r>
            <a:r>
              <a:rPr lang="es-EC" dirty="0">
                <a:solidFill>
                  <a:schemeClr val="tx1"/>
                </a:solidFill>
                <a:latin typeface="Arial" pitchFamily="34" charset="0"/>
                <a:cs typeface="Arial" pitchFamily="34" charset="0"/>
              </a:rPr>
              <a:t>funcionarios y todo el equipo de trabajo hasta los Recintos Siete Casas y el Muro, con la finalidad de continuar con las ayudas llevándoles raciones alimenticias, mascarillas; así mismo indicándole los protocolos de bioseguridad para salir de esta </a:t>
            </a:r>
            <a:r>
              <a:rPr lang="es-EC" dirty="0" smtClean="0">
                <a:solidFill>
                  <a:schemeClr val="tx1"/>
                </a:solidFill>
                <a:latin typeface="Arial" pitchFamily="34" charset="0"/>
                <a:cs typeface="Arial" pitchFamily="34" charset="0"/>
              </a:rPr>
              <a:t>pandemia.</a:t>
            </a:r>
            <a:endParaRPr lang="es-EC" dirty="0">
              <a:solidFill>
                <a:schemeClr val="tx1"/>
              </a:solidFill>
              <a:latin typeface="Arial" pitchFamily="34" charset="0"/>
              <a:cs typeface="Arial" pitchFamily="34" charset="0"/>
            </a:endParaRPr>
          </a:p>
        </p:txBody>
      </p:sp>
      <p:pic>
        <p:nvPicPr>
          <p:cNvPr id="4" name="Imagen 3" descr="C:\Users\PC1\Desktop\GAD Palenque\1.jpg">
            <a:extLst>
              <a:ext uri="{FF2B5EF4-FFF2-40B4-BE49-F238E27FC236}">
                <a16:creationId xmlns:a16="http://schemas.microsoft.com/office/drawing/2014/main" xmlns="" id="{84888E29-F787-4C8D-A119-0C5057848A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3812" y="262960"/>
            <a:ext cx="7000347" cy="1009718"/>
          </a:xfrm>
          <a:prstGeom prst="rect">
            <a:avLst/>
          </a:prstGeom>
          <a:noFill/>
          <a:ln>
            <a:noFill/>
          </a:ln>
        </p:spPr>
      </p:pic>
      <p:pic>
        <p:nvPicPr>
          <p:cNvPr id="5" name="4 Imagen" descr="H:\FOTOS EVELIO\7 casas 3 de juni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9169" y="3990090"/>
            <a:ext cx="2642527" cy="1958218"/>
          </a:xfrm>
          <a:prstGeom prst="rect">
            <a:avLst/>
          </a:prstGeom>
          <a:noFill/>
          <a:ln>
            <a:noFill/>
          </a:ln>
        </p:spPr>
      </p:pic>
      <p:pic>
        <p:nvPicPr>
          <p:cNvPr id="7" name="6 Imagen" descr="H:\FOTOS EVELIO\3 de junio 7 casa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3078" y="3990090"/>
            <a:ext cx="2381250" cy="1958218"/>
          </a:xfrm>
          <a:prstGeom prst="rect">
            <a:avLst/>
          </a:prstGeom>
          <a:noFill/>
          <a:ln>
            <a:noFill/>
          </a:ln>
        </p:spPr>
      </p:pic>
    </p:spTree>
    <p:extLst>
      <p:ext uri="{BB962C8B-B14F-4D97-AF65-F5344CB8AC3E}">
        <p14:creationId xmlns:p14="http://schemas.microsoft.com/office/powerpoint/2010/main" val="506548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5F09CD9-97A1-4DDF-BF44-37C046EF57B3}"/>
              </a:ext>
            </a:extLst>
          </p:cNvPr>
          <p:cNvSpPr>
            <a:spLocks noGrp="1"/>
          </p:cNvSpPr>
          <p:nvPr>
            <p:ph sz="quarter" idx="1"/>
          </p:nvPr>
        </p:nvSpPr>
        <p:spPr>
          <a:xfrm>
            <a:off x="1251864" y="1468191"/>
            <a:ext cx="9192902" cy="5087156"/>
          </a:xfrm>
        </p:spPr>
        <p:txBody>
          <a:bodyPr>
            <a:normAutofit/>
          </a:bodyPr>
          <a:lstStyle/>
          <a:p>
            <a:pPr marL="0" lvl="0" indent="0" algn="just">
              <a:buNone/>
            </a:pPr>
            <a:r>
              <a:rPr lang="es-ES" dirty="0" smtClean="0">
                <a:solidFill>
                  <a:schemeClr val="tx1"/>
                </a:solidFill>
                <a:latin typeface="Arial" pitchFamily="34" charset="0"/>
                <a:cs typeface="Arial" pitchFamily="34" charset="0"/>
              </a:rPr>
              <a:t>Estuve en los sectores </a:t>
            </a:r>
            <a:r>
              <a:rPr lang="es-ES" dirty="0">
                <a:solidFill>
                  <a:schemeClr val="tx1"/>
                </a:solidFill>
                <a:latin typeface="Arial" pitchFamily="34" charset="0"/>
                <a:cs typeface="Arial" pitchFamily="34" charset="0"/>
              </a:rPr>
              <a:t>Sauces </a:t>
            </a:r>
            <a:r>
              <a:rPr lang="es-ES" dirty="0" smtClean="0">
                <a:solidFill>
                  <a:schemeClr val="tx1"/>
                </a:solidFill>
                <a:latin typeface="Arial" pitchFamily="34" charset="0"/>
                <a:cs typeface="Arial" pitchFamily="34" charset="0"/>
              </a:rPr>
              <a:t>Cañita </a:t>
            </a:r>
            <a:r>
              <a:rPr lang="es-ES" dirty="0">
                <a:solidFill>
                  <a:schemeClr val="tx1"/>
                </a:solidFill>
                <a:latin typeface="Arial" pitchFamily="34" charset="0"/>
                <a:cs typeface="Arial" pitchFamily="34" charset="0"/>
              </a:rPr>
              <a:t>y </a:t>
            </a:r>
            <a:r>
              <a:rPr lang="es-ES" dirty="0" smtClean="0">
                <a:solidFill>
                  <a:schemeClr val="tx1"/>
                </a:solidFill>
                <a:latin typeface="Arial" pitchFamily="34" charset="0"/>
                <a:cs typeface="Arial" pitchFamily="34" charset="0"/>
              </a:rPr>
              <a:t>la </a:t>
            </a:r>
            <a:r>
              <a:rPr lang="es-ES" dirty="0">
                <a:solidFill>
                  <a:schemeClr val="tx1"/>
                </a:solidFill>
                <a:latin typeface="Arial" pitchFamily="34" charset="0"/>
                <a:cs typeface="Arial" pitchFamily="34" charset="0"/>
              </a:rPr>
              <a:t>Mocora, en calidad de fiscalizador para constatar los trabajos que se viene realizando en dichos sectores donde los moradores se mostraron agradecidos, con el arreglo de la carretera </a:t>
            </a:r>
            <a:r>
              <a:rPr lang="es-ES" dirty="0" smtClean="0">
                <a:solidFill>
                  <a:schemeClr val="tx1"/>
                </a:solidFill>
                <a:latin typeface="Arial" pitchFamily="34" charset="0"/>
                <a:cs typeface="Arial" pitchFamily="34" charset="0"/>
              </a:rPr>
              <a:t>ya que podrán sacar </a:t>
            </a:r>
            <a:r>
              <a:rPr lang="es-ES" dirty="0">
                <a:solidFill>
                  <a:schemeClr val="tx1"/>
                </a:solidFill>
                <a:latin typeface="Arial" pitchFamily="34" charset="0"/>
                <a:cs typeface="Arial" pitchFamily="34" charset="0"/>
              </a:rPr>
              <a:t>sus productos </a:t>
            </a:r>
            <a:r>
              <a:rPr lang="es-ES" dirty="0" smtClean="0">
                <a:solidFill>
                  <a:schemeClr val="tx1"/>
                </a:solidFill>
                <a:latin typeface="Arial" pitchFamily="34" charset="0"/>
                <a:cs typeface="Arial" pitchFamily="34" charset="0"/>
              </a:rPr>
              <a:t>de sus cosechas, </a:t>
            </a:r>
            <a:r>
              <a:rPr lang="es-ES" dirty="0">
                <a:solidFill>
                  <a:schemeClr val="tx1"/>
                </a:solidFill>
                <a:latin typeface="Arial" pitchFamily="34" charset="0"/>
                <a:cs typeface="Arial" pitchFamily="34" charset="0"/>
              </a:rPr>
              <a:t>gracias al apoyo del alcalde Alfredo Chang, como concejal </a:t>
            </a:r>
            <a:r>
              <a:rPr lang="es-ES" dirty="0" smtClean="0">
                <a:solidFill>
                  <a:schemeClr val="tx1"/>
                </a:solidFill>
                <a:latin typeface="Arial" pitchFamily="34" charset="0"/>
                <a:cs typeface="Arial" pitchFamily="34" charset="0"/>
              </a:rPr>
              <a:t>nos </a:t>
            </a:r>
            <a:r>
              <a:rPr lang="es-ES" dirty="0">
                <a:solidFill>
                  <a:schemeClr val="tx1"/>
                </a:solidFill>
                <a:latin typeface="Arial" pitchFamily="34" charset="0"/>
                <a:cs typeface="Arial" pitchFamily="34" charset="0"/>
              </a:rPr>
              <a:t>preocupados por los compañeros agricultores y seguiremos trabajando.</a:t>
            </a:r>
            <a:endParaRPr lang="es-EC" dirty="0">
              <a:solidFill>
                <a:schemeClr val="tx1"/>
              </a:solidFill>
              <a:latin typeface="Arial" pitchFamily="34" charset="0"/>
              <a:cs typeface="Arial" pitchFamily="34" charset="0"/>
            </a:endParaRPr>
          </a:p>
          <a:p>
            <a:pPr marL="0" indent="0" algn="just">
              <a:buNone/>
            </a:pPr>
            <a:endParaRPr lang="es-EC" dirty="0">
              <a:solidFill>
                <a:schemeClr val="tx1"/>
              </a:solidFill>
            </a:endParaRPr>
          </a:p>
        </p:txBody>
      </p:sp>
      <p:pic>
        <p:nvPicPr>
          <p:cNvPr id="4" name="Imagen 3" descr="C:\Users\PC1\Desktop\GAD Palenque\1.jpg">
            <a:extLst>
              <a:ext uri="{FF2B5EF4-FFF2-40B4-BE49-F238E27FC236}">
                <a16:creationId xmlns:a16="http://schemas.microsoft.com/office/drawing/2014/main" xmlns="" id="{594BD3E2-CD2F-4E61-8C9A-90A00F41707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7873" y="312168"/>
            <a:ext cx="7000347" cy="1009718"/>
          </a:xfrm>
          <a:prstGeom prst="rect">
            <a:avLst/>
          </a:prstGeom>
          <a:noFill/>
          <a:ln>
            <a:noFill/>
          </a:ln>
        </p:spPr>
      </p:pic>
      <p:pic>
        <p:nvPicPr>
          <p:cNvPr id="5" name="4 Imagen" descr="H:\FOTOS EVELIO\4 DE JUNI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5458" y="4196904"/>
            <a:ext cx="2666528" cy="2083158"/>
          </a:xfrm>
          <a:prstGeom prst="rect">
            <a:avLst/>
          </a:prstGeom>
          <a:noFill/>
          <a:ln>
            <a:noFill/>
          </a:ln>
        </p:spPr>
      </p:pic>
      <p:pic>
        <p:nvPicPr>
          <p:cNvPr id="7" name="6 Imagen" descr="H:\FOTOS EVELIO\7 DE JUNIO.jpg"/>
          <p:cNvPicPr/>
          <p:nvPr/>
        </p:nvPicPr>
        <p:blipFill rotWithShape="1">
          <a:blip r:embed="rId4" cstate="print">
            <a:extLst>
              <a:ext uri="{28A0092B-C50C-407E-A947-70E740481C1C}">
                <a14:useLocalDpi xmlns:a14="http://schemas.microsoft.com/office/drawing/2010/main" val="0"/>
              </a:ext>
            </a:extLst>
          </a:blip>
          <a:srcRect l="1" r="1167"/>
          <a:stretch/>
        </p:blipFill>
        <p:spPr bwMode="auto">
          <a:xfrm>
            <a:off x="5919248" y="4196904"/>
            <a:ext cx="2658079" cy="21539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363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D93989E-3552-4C9E-BD1D-5382E91EB603}"/>
              </a:ext>
            </a:extLst>
          </p:cNvPr>
          <p:cNvSpPr>
            <a:spLocks noGrp="1"/>
          </p:cNvSpPr>
          <p:nvPr>
            <p:ph sz="quarter" idx="1"/>
          </p:nvPr>
        </p:nvSpPr>
        <p:spPr>
          <a:xfrm>
            <a:off x="1226863" y="1485012"/>
            <a:ext cx="8998962" cy="4982818"/>
          </a:xfrm>
        </p:spPr>
        <p:txBody>
          <a:bodyPr>
            <a:normAutofit/>
          </a:bodyPr>
          <a:lstStyle/>
          <a:p>
            <a:pPr marL="0" lvl="0" indent="0" algn="just">
              <a:buNone/>
            </a:pPr>
            <a:r>
              <a:rPr lang="es-EC" dirty="0" smtClean="0">
                <a:solidFill>
                  <a:schemeClr val="tx1"/>
                </a:solidFill>
                <a:latin typeface="Arial" pitchFamily="34" charset="0"/>
                <a:cs typeface="Arial" pitchFamily="34" charset="0"/>
              </a:rPr>
              <a:t>Seguimos</a:t>
            </a:r>
            <a:r>
              <a:rPr lang="es-MX" dirty="0" smtClean="0">
                <a:solidFill>
                  <a:schemeClr val="tx1"/>
                </a:solidFill>
                <a:latin typeface="Arial" pitchFamily="34" charset="0"/>
                <a:cs typeface="Arial" pitchFamily="34" charset="0"/>
              </a:rPr>
              <a:t> con </a:t>
            </a:r>
            <a:r>
              <a:rPr lang="es-MX" dirty="0">
                <a:solidFill>
                  <a:schemeClr val="tx1"/>
                </a:solidFill>
                <a:latin typeface="Arial" pitchFamily="34" charset="0"/>
                <a:cs typeface="Arial" pitchFamily="34" charset="0"/>
              </a:rPr>
              <a:t>la ayuda </a:t>
            </a:r>
            <a:r>
              <a:rPr lang="es-MX" dirty="0" smtClean="0">
                <a:solidFill>
                  <a:schemeClr val="tx1"/>
                </a:solidFill>
                <a:latin typeface="Arial" pitchFamily="34" charset="0"/>
                <a:cs typeface="Arial" pitchFamily="34" charset="0"/>
              </a:rPr>
              <a:t>por un Palenque solidario en </a:t>
            </a:r>
            <a:r>
              <a:rPr lang="es-MX" dirty="0">
                <a:solidFill>
                  <a:schemeClr val="tx1"/>
                </a:solidFill>
                <a:latin typeface="Arial" pitchFamily="34" charset="0"/>
                <a:cs typeface="Arial" pitchFamily="34" charset="0"/>
              </a:rPr>
              <a:t>los diferentes recintos en compañía </a:t>
            </a:r>
            <a:r>
              <a:rPr lang="es-MX" dirty="0" smtClean="0">
                <a:solidFill>
                  <a:schemeClr val="tx1"/>
                </a:solidFill>
                <a:latin typeface="Arial" pitchFamily="34" charset="0"/>
                <a:cs typeface="Arial" pitchFamily="34" charset="0"/>
              </a:rPr>
              <a:t>del Alcalde, ediles</a:t>
            </a:r>
            <a:r>
              <a:rPr lang="es-MX" dirty="0">
                <a:solidFill>
                  <a:schemeClr val="tx1"/>
                </a:solidFill>
                <a:latin typeface="Arial" pitchFamily="34" charset="0"/>
                <a:cs typeface="Arial" pitchFamily="34" charset="0"/>
              </a:rPr>
              <a:t>, funcionarios del GAD Palenque y el equipo de trabajo con la finalidad de llevarle raciones alimenticias con </a:t>
            </a:r>
            <a:r>
              <a:rPr lang="es-MX" dirty="0" smtClean="0">
                <a:solidFill>
                  <a:schemeClr val="tx1"/>
                </a:solidFill>
                <a:latin typeface="Arial" pitchFamily="34" charset="0"/>
                <a:cs typeface="Arial" pitchFamily="34" charset="0"/>
              </a:rPr>
              <a:t>víveres </a:t>
            </a:r>
            <a:r>
              <a:rPr lang="es-MX" dirty="0">
                <a:solidFill>
                  <a:schemeClr val="tx1"/>
                </a:solidFill>
                <a:latin typeface="Arial" pitchFamily="34" charset="0"/>
                <a:cs typeface="Arial" pitchFamily="34" charset="0"/>
              </a:rPr>
              <a:t>de primera necesidad y mascarillas.</a:t>
            </a:r>
            <a:endParaRPr lang="es-EC" dirty="0">
              <a:solidFill>
                <a:schemeClr val="tx1"/>
              </a:solidFill>
              <a:latin typeface="Arial" pitchFamily="34" charset="0"/>
              <a:cs typeface="Arial" pitchFamily="34" charset="0"/>
            </a:endParaRPr>
          </a:p>
          <a:p>
            <a:pPr marL="0" indent="0">
              <a:buNone/>
            </a:pPr>
            <a:endParaRPr lang="es-EC" dirty="0"/>
          </a:p>
        </p:txBody>
      </p:sp>
      <p:pic>
        <p:nvPicPr>
          <p:cNvPr id="4" name="Imagen 3" descr="C:\Users\PC1\Desktop\GAD Palenque\1.jpg">
            <a:extLst>
              <a:ext uri="{FF2B5EF4-FFF2-40B4-BE49-F238E27FC236}">
                <a16:creationId xmlns:a16="http://schemas.microsoft.com/office/drawing/2014/main" xmlns="" id="{81474340-F804-4CDC-B4A9-D94ECEFFF2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23249" y="229421"/>
            <a:ext cx="7000347" cy="1009718"/>
          </a:xfrm>
          <a:prstGeom prst="rect">
            <a:avLst/>
          </a:prstGeom>
          <a:noFill/>
          <a:ln>
            <a:noFill/>
          </a:ln>
        </p:spPr>
      </p:pic>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049" y="3618962"/>
            <a:ext cx="2547804" cy="2215167"/>
          </a:xfrm>
          <a:prstGeom prst="rect">
            <a:avLst/>
          </a:prstGeom>
          <a:noFill/>
          <a:ln>
            <a:noFill/>
          </a:ln>
        </p:spPr>
      </p:pic>
      <p:pic>
        <p:nvPicPr>
          <p:cNvPr id="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231" y="3618963"/>
            <a:ext cx="2871918" cy="2215167"/>
          </a:xfrm>
          <a:prstGeom prst="rect">
            <a:avLst/>
          </a:prstGeom>
          <a:noFill/>
          <a:ln>
            <a:noFill/>
          </a:ln>
        </p:spPr>
      </p:pic>
    </p:spTree>
    <p:extLst>
      <p:ext uri="{BB962C8B-B14F-4D97-AF65-F5344CB8AC3E}">
        <p14:creationId xmlns:p14="http://schemas.microsoft.com/office/powerpoint/2010/main" val="1451943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CD94B3E-7C5C-4B1B-A975-5D5168E4C7E8}"/>
              </a:ext>
            </a:extLst>
          </p:cNvPr>
          <p:cNvSpPr>
            <a:spLocks noGrp="1"/>
          </p:cNvSpPr>
          <p:nvPr>
            <p:ph sz="quarter" idx="1"/>
          </p:nvPr>
        </p:nvSpPr>
        <p:spPr>
          <a:xfrm>
            <a:off x="1185462" y="1388038"/>
            <a:ext cx="9142787" cy="5097306"/>
          </a:xfrm>
        </p:spPr>
        <p:txBody>
          <a:bodyPr>
            <a:normAutofit/>
          </a:bodyPr>
          <a:lstStyle/>
          <a:p>
            <a:pPr marL="0" indent="0" algn="just">
              <a:spcAft>
                <a:spcPts val="450"/>
              </a:spcAft>
              <a:buNone/>
            </a:pPr>
            <a:r>
              <a:rPr lang="es-MX" sz="2200" dirty="0">
                <a:solidFill>
                  <a:schemeClr val="tx1"/>
                </a:solidFill>
                <a:latin typeface="Arial" pitchFamily="34" charset="0"/>
                <a:cs typeface="Arial" pitchFamily="34" charset="0"/>
              </a:rPr>
              <a:t>En compañía del Señor Alcalde, Concejales, </a:t>
            </a:r>
            <a:r>
              <a:rPr lang="es-MX" sz="2200" dirty="0" smtClean="0">
                <a:solidFill>
                  <a:schemeClr val="tx1"/>
                </a:solidFill>
                <a:latin typeface="Arial" pitchFamily="34" charset="0"/>
                <a:cs typeface="Arial" pitchFamily="34" charset="0"/>
              </a:rPr>
              <a:t>y </a:t>
            </a:r>
            <a:r>
              <a:rPr lang="es-MX" sz="2200" dirty="0">
                <a:solidFill>
                  <a:schemeClr val="tx1"/>
                </a:solidFill>
                <a:latin typeface="Arial" pitchFamily="34" charset="0"/>
                <a:cs typeface="Arial" pitchFamily="34" charset="0"/>
              </a:rPr>
              <a:t>el equipo de apoyo que nos acompañan en todo momento y no </a:t>
            </a:r>
            <a:r>
              <a:rPr lang="es-MX" sz="2200" dirty="0" smtClean="0">
                <a:solidFill>
                  <a:schemeClr val="tx1"/>
                </a:solidFill>
                <a:latin typeface="Arial" pitchFamily="34" charset="0"/>
                <a:cs typeface="Arial" pitchFamily="34" charset="0"/>
              </a:rPr>
              <a:t>damos </a:t>
            </a:r>
            <a:r>
              <a:rPr lang="es-MX" sz="2200" dirty="0">
                <a:solidFill>
                  <a:schemeClr val="tx1"/>
                </a:solidFill>
                <a:latin typeface="Arial" pitchFamily="34" charset="0"/>
                <a:cs typeface="Arial" pitchFamily="34" charset="0"/>
              </a:rPr>
              <a:t>el brazo a torcer para llevar un granito de arena a los hermanos de los recintos San José de la Tranca, Las Garzas, y Bajo Hondo; los beneficiarios además de recibir víveres de primera necesidad, se les hizo entrega de mascarillas y hojas volante con información sobre la pandemia del “COVID 19” y evitar su </a:t>
            </a:r>
            <a:r>
              <a:rPr lang="es-MX" sz="2200" dirty="0" smtClean="0">
                <a:solidFill>
                  <a:schemeClr val="tx1"/>
                </a:solidFill>
                <a:latin typeface="Arial" pitchFamily="34" charset="0"/>
                <a:cs typeface="Arial" pitchFamily="34" charset="0"/>
              </a:rPr>
              <a:t>propagación.</a:t>
            </a:r>
            <a:endParaRPr lang="es-EC" sz="2200" b="1" dirty="0">
              <a:solidFill>
                <a:schemeClr val="tx1"/>
              </a:solidFill>
              <a:latin typeface="Arial" pitchFamily="34" charset="0"/>
              <a:cs typeface="Arial" pitchFamily="34" charset="0"/>
            </a:endParaRPr>
          </a:p>
        </p:txBody>
      </p:sp>
      <p:pic>
        <p:nvPicPr>
          <p:cNvPr id="4" name="Imagen 3" descr="C:\Users\PC1\Desktop\GAD Palenque\1.jpg">
            <a:extLst>
              <a:ext uri="{FF2B5EF4-FFF2-40B4-BE49-F238E27FC236}">
                <a16:creationId xmlns:a16="http://schemas.microsoft.com/office/drawing/2014/main" xmlns="" id="{F4A669CE-A2D1-4DCD-8BB2-A7B5CCA154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7499" y="260976"/>
            <a:ext cx="7000347" cy="1009718"/>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9930" y="4134118"/>
            <a:ext cx="2524194" cy="2020604"/>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2158" y="4134118"/>
            <a:ext cx="2730321" cy="1961140"/>
          </a:xfrm>
          <a:prstGeom prst="rect">
            <a:avLst/>
          </a:prstGeom>
          <a:noFill/>
          <a:ln>
            <a:noFill/>
          </a:ln>
        </p:spPr>
      </p:pic>
    </p:spTree>
    <p:extLst>
      <p:ext uri="{BB962C8B-B14F-4D97-AF65-F5344CB8AC3E}">
        <p14:creationId xmlns:p14="http://schemas.microsoft.com/office/powerpoint/2010/main" val="3221492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92CB545-F790-4591-8D36-2306DFF75F32}"/>
              </a:ext>
            </a:extLst>
          </p:cNvPr>
          <p:cNvSpPr>
            <a:spLocks noGrp="1"/>
          </p:cNvSpPr>
          <p:nvPr>
            <p:ph sz="quarter" idx="1"/>
          </p:nvPr>
        </p:nvSpPr>
        <p:spPr>
          <a:xfrm>
            <a:off x="1236372" y="1287887"/>
            <a:ext cx="9440214" cy="5164428"/>
          </a:xfrm>
        </p:spPr>
        <p:txBody>
          <a:bodyPr>
            <a:normAutofit/>
          </a:bodyPr>
          <a:lstStyle/>
          <a:p>
            <a:pPr marL="0" indent="0" algn="just">
              <a:buNone/>
            </a:pPr>
            <a:r>
              <a:rPr lang="es-EC" sz="2200" dirty="0" smtClean="0">
                <a:solidFill>
                  <a:schemeClr val="tx1"/>
                </a:solidFill>
                <a:latin typeface="Arial" pitchFamily="34" charset="0"/>
                <a:cs typeface="Arial" pitchFamily="34" charset="0"/>
              </a:rPr>
              <a:t>Nos dirigimos al </a:t>
            </a:r>
            <a:r>
              <a:rPr lang="es-EC" sz="2200" dirty="0">
                <a:solidFill>
                  <a:schemeClr val="tx1"/>
                </a:solidFill>
                <a:latin typeface="Arial" pitchFamily="34" charset="0"/>
                <a:cs typeface="Arial" pitchFamily="34" charset="0"/>
              </a:rPr>
              <a:t>sector Alto Palenque en compañía del Señor Alcalde Alfredo Chang Hi Fong, concejales Isabel Herrera, Ana Vergara, Jinson Murrieta, y Daniel Álvarez junto al Arq. Sergio Alvarado Director de Obras Públicas, y personal de la Jefatura de Catastro del GAD Palenque, con el objeto de inspeccionar los trabajos de construcción de acera y bordillos y asfalto de dicho sector, durante el recorrido pudimos verificar varios temas que pueden presentar inconveniente en la etapa </a:t>
            </a:r>
            <a:r>
              <a:rPr lang="es-EC" sz="2200" dirty="0" smtClean="0">
                <a:solidFill>
                  <a:schemeClr val="tx1"/>
                </a:solidFill>
                <a:latin typeface="Arial" pitchFamily="34" charset="0"/>
                <a:cs typeface="Arial" pitchFamily="34" charset="0"/>
              </a:rPr>
              <a:t>invernal.</a:t>
            </a:r>
            <a:endParaRPr lang="es-EC" sz="2200" dirty="0">
              <a:solidFill>
                <a:schemeClr val="tx1"/>
              </a:solidFill>
              <a:latin typeface="Arial" pitchFamily="34" charset="0"/>
              <a:cs typeface="Arial" pitchFamily="34" charset="0"/>
            </a:endParaRPr>
          </a:p>
        </p:txBody>
      </p:sp>
      <p:pic>
        <p:nvPicPr>
          <p:cNvPr id="4" name="Imagen 3" descr="C:\Users\PC1\Desktop\GAD Palenque\1.jpg">
            <a:extLst>
              <a:ext uri="{FF2B5EF4-FFF2-40B4-BE49-F238E27FC236}">
                <a16:creationId xmlns:a16="http://schemas.microsoft.com/office/drawing/2014/main" xmlns="" id="{A0D59003-A35B-4051-B5E7-0C94D7AAEB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01997" y="190880"/>
            <a:ext cx="7000347" cy="1009718"/>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914" y="4146997"/>
            <a:ext cx="2905285" cy="2034862"/>
          </a:xfrm>
          <a:prstGeom prst="rect">
            <a:avLst/>
          </a:prstGeom>
          <a:noFill/>
          <a:ln>
            <a:noFill/>
          </a:ln>
        </p:spPr>
      </p:pic>
    </p:spTree>
    <p:extLst>
      <p:ext uri="{BB962C8B-B14F-4D97-AF65-F5344CB8AC3E}">
        <p14:creationId xmlns:p14="http://schemas.microsoft.com/office/powerpoint/2010/main" val="3611894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6D122A1-0EF3-464B-948A-639E9D5DBA21}"/>
              </a:ext>
            </a:extLst>
          </p:cNvPr>
          <p:cNvSpPr>
            <a:spLocks noGrp="1"/>
          </p:cNvSpPr>
          <p:nvPr>
            <p:ph sz="quarter" idx="1"/>
          </p:nvPr>
        </p:nvSpPr>
        <p:spPr>
          <a:xfrm>
            <a:off x="1530637" y="1620611"/>
            <a:ext cx="8811098" cy="4756738"/>
          </a:xfrm>
        </p:spPr>
        <p:txBody>
          <a:bodyPr/>
          <a:lstStyle/>
          <a:p>
            <a:pPr marL="0" lvl="0" indent="0" algn="just">
              <a:buNone/>
            </a:pPr>
            <a:r>
              <a:rPr lang="es-ES" dirty="0" smtClean="0">
                <a:solidFill>
                  <a:schemeClr val="tx1"/>
                </a:solidFill>
                <a:latin typeface="Arial" pitchFamily="34" charset="0"/>
                <a:cs typeface="Arial" pitchFamily="34" charset="0"/>
              </a:rPr>
              <a:t>En calidad fiscalizador me traslade </a:t>
            </a:r>
            <a:r>
              <a:rPr lang="es-ES" dirty="0">
                <a:solidFill>
                  <a:schemeClr val="tx1"/>
                </a:solidFill>
                <a:latin typeface="Arial" pitchFamily="34" charset="0"/>
                <a:cs typeface="Arial" pitchFamily="34" charset="0"/>
              </a:rPr>
              <a:t>a los recintos los Mosquitos, la Dominga, Carcabón y Los Potreros con la finalidad de verificar los trabajos que se vienen efectuando </a:t>
            </a:r>
            <a:r>
              <a:rPr lang="es-ES" dirty="0" smtClean="0">
                <a:solidFill>
                  <a:schemeClr val="tx1"/>
                </a:solidFill>
                <a:latin typeface="Arial" pitchFamily="34" charset="0"/>
                <a:cs typeface="Arial" pitchFamily="34" charset="0"/>
              </a:rPr>
              <a:t>con la maquinaria del GAD referente </a:t>
            </a:r>
            <a:r>
              <a:rPr lang="es-ES" dirty="0">
                <a:solidFill>
                  <a:schemeClr val="tx1"/>
                </a:solidFill>
                <a:latin typeface="Arial" pitchFamily="34" charset="0"/>
                <a:cs typeface="Arial" pitchFamily="34" charset="0"/>
              </a:rPr>
              <a:t>a la apertura de vías</a:t>
            </a:r>
            <a:r>
              <a:rPr lang="es-ES" dirty="0" smtClean="0">
                <a:solidFill>
                  <a:schemeClr val="tx1"/>
                </a:solidFill>
                <a:latin typeface="Arial" pitchFamily="34" charset="0"/>
                <a:cs typeface="Arial" pitchFamily="34" charset="0"/>
              </a:rPr>
              <a:t>, y limpieza de  cunetas.</a:t>
            </a:r>
            <a:endParaRPr lang="es-EC" dirty="0">
              <a:solidFill>
                <a:schemeClr val="tx1"/>
              </a:solidFill>
              <a:latin typeface="Arial" pitchFamily="34" charset="0"/>
              <a:cs typeface="Arial" pitchFamily="34" charset="0"/>
            </a:endParaRPr>
          </a:p>
          <a:p>
            <a:pPr marL="0" indent="0">
              <a:buNone/>
            </a:pPr>
            <a:endParaRPr lang="es-EC" dirty="0"/>
          </a:p>
        </p:txBody>
      </p:sp>
      <p:pic>
        <p:nvPicPr>
          <p:cNvPr id="5" name="Imagen 4" descr="C:\Users\PC1\Desktop\GAD Palenque\1.jpg">
            <a:extLst>
              <a:ext uri="{FF2B5EF4-FFF2-40B4-BE49-F238E27FC236}">
                <a16:creationId xmlns:a16="http://schemas.microsoft.com/office/drawing/2014/main" xmlns="" id="{47258C91-4FA4-4209-8299-E8453EDE85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63232" y="205790"/>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5003" y="3734874"/>
            <a:ext cx="3324896" cy="2283871"/>
          </a:xfrm>
          <a:prstGeom prst="rect">
            <a:avLst/>
          </a:prstGeom>
          <a:noFill/>
          <a:ln>
            <a:noFill/>
          </a:ln>
        </p:spPr>
      </p:pic>
    </p:spTree>
    <p:extLst>
      <p:ext uri="{BB962C8B-B14F-4D97-AF65-F5344CB8AC3E}">
        <p14:creationId xmlns:p14="http://schemas.microsoft.com/office/powerpoint/2010/main" val="3999464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42A050D-06B7-4EE2-8435-FB3318F20C9E}"/>
              </a:ext>
            </a:extLst>
          </p:cNvPr>
          <p:cNvSpPr>
            <a:spLocks noGrp="1"/>
          </p:cNvSpPr>
          <p:nvPr>
            <p:ph sz="quarter" idx="1"/>
          </p:nvPr>
        </p:nvSpPr>
        <p:spPr>
          <a:xfrm>
            <a:off x="1493949" y="1443321"/>
            <a:ext cx="8937938" cy="4944599"/>
          </a:xfrm>
        </p:spPr>
        <p:txBody>
          <a:bodyPr/>
          <a:lstStyle/>
          <a:p>
            <a:pPr marL="0" indent="0" algn="just">
              <a:buNone/>
            </a:pPr>
            <a:r>
              <a:rPr lang="es-ES" dirty="0" smtClean="0">
                <a:solidFill>
                  <a:schemeClr val="tx1"/>
                </a:solidFill>
                <a:latin typeface="Arial" pitchFamily="34" charset="0"/>
                <a:cs typeface="Arial" pitchFamily="34" charset="0"/>
              </a:rPr>
              <a:t>Participe </a:t>
            </a:r>
            <a:r>
              <a:rPr lang="es-ES" dirty="0">
                <a:solidFill>
                  <a:schemeClr val="tx1"/>
                </a:solidFill>
                <a:latin typeface="Arial" pitchFamily="34" charset="0"/>
                <a:cs typeface="Arial" pitchFamily="34" charset="0"/>
              </a:rPr>
              <a:t>en compañía del Señor Alcalde Alfredo Chang, y los compañeros Concejales en el dialogo mantenido con los dirigentes de los sectores rurales, donde ellos solicitan obras para sus sectores, les manifestamos que las gestiones hechas ante la Prefectura han sido muchas, pero lastimosamente de parte de la Prefectura representada por el Señor Johnny Terán, no ha cumplido con las peticiones </a:t>
            </a:r>
            <a:r>
              <a:rPr lang="es-ES" dirty="0" smtClean="0">
                <a:solidFill>
                  <a:schemeClr val="tx1"/>
                </a:solidFill>
                <a:latin typeface="Arial" pitchFamily="34" charset="0"/>
                <a:cs typeface="Arial" pitchFamily="34" charset="0"/>
              </a:rPr>
              <a:t>requeridas.</a:t>
            </a:r>
            <a:endParaRPr lang="es-EC" dirty="0">
              <a:solidFill>
                <a:schemeClr val="tx1"/>
              </a:solidFill>
              <a:latin typeface="Arial" pitchFamily="34" charset="0"/>
              <a:cs typeface="Arial" pitchFamily="34" charset="0"/>
            </a:endParaRPr>
          </a:p>
        </p:txBody>
      </p:sp>
      <p:pic>
        <p:nvPicPr>
          <p:cNvPr id="5" name="Imagen 4" descr="C:\Users\PC1\Desktop\GAD Palenque\1.jpg">
            <a:extLst>
              <a:ext uri="{FF2B5EF4-FFF2-40B4-BE49-F238E27FC236}">
                <a16:creationId xmlns:a16="http://schemas.microsoft.com/office/drawing/2014/main" xmlns="" id="{527891D1-CC2C-4B72-9E16-215B5EA41F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60996" y="151124"/>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514" y="4339980"/>
            <a:ext cx="2781506" cy="1764606"/>
          </a:xfrm>
          <a:prstGeom prst="rect">
            <a:avLst/>
          </a:prstGeom>
          <a:noFill/>
          <a:ln>
            <a:noFill/>
          </a:ln>
        </p:spPr>
      </p:pic>
    </p:spTree>
    <p:extLst>
      <p:ext uri="{BB962C8B-B14F-4D97-AF65-F5344CB8AC3E}">
        <p14:creationId xmlns:p14="http://schemas.microsoft.com/office/powerpoint/2010/main" val="90307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901521" y="1357214"/>
            <a:ext cx="10238704" cy="4953434"/>
          </a:xfrm>
        </p:spPr>
        <p:txBody>
          <a:bodyPr>
            <a:normAutofit fontScale="62500" lnSpcReduction="20000"/>
          </a:bodyPr>
          <a:lstStyle/>
          <a:p>
            <a:pPr marL="0" indent="0">
              <a:buNone/>
            </a:pPr>
            <a:r>
              <a:rPr lang="es-EC" sz="4500" dirty="0" smtClean="0">
                <a:solidFill>
                  <a:schemeClr val="tx1"/>
                </a:solidFill>
                <a:latin typeface="Algerian" panose="04020705040A02060702" pitchFamily="82" charset="0"/>
              </a:rPr>
              <a:t>APROBACIÓN DE ORDENANZAS:</a:t>
            </a:r>
          </a:p>
          <a:p>
            <a:pPr marL="0" indent="0">
              <a:buNone/>
            </a:pPr>
            <a:endParaRPr lang="es-EC" sz="2400" dirty="0" smtClean="0">
              <a:solidFill>
                <a:schemeClr val="tx1"/>
              </a:solidFill>
              <a:latin typeface="Algerian" panose="04020705040A02060702" pitchFamily="82" charset="0"/>
            </a:endParaRPr>
          </a:p>
          <a:p>
            <a:pPr algn="just">
              <a:buFont typeface="Wingdings" panose="05000000000000000000" pitchFamily="2" charset="2"/>
              <a:buChar char="ü"/>
            </a:pPr>
            <a:r>
              <a:rPr lang="es-EC" sz="2200" dirty="0" smtClean="0">
                <a:solidFill>
                  <a:schemeClr val="tx1"/>
                </a:solidFill>
                <a:latin typeface="Arial" panose="020B0604020202020204" pitchFamily="34" charset="0"/>
                <a:cs typeface="Arial" panose="020B0604020202020204" pitchFamily="34" charset="0"/>
              </a:rPr>
              <a:t>REFORMA A LA ORDENANZA ORGANIZACIÓN Y FUNCIONAMIENTO DEL CONCEJO MUNICIPAL DEL GOBIERNO AUTÓNOMO DESCENTARLIZADO MUNICIPAL DEL CANTÓN PALENQUE. . </a:t>
            </a:r>
          </a:p>
          <a:p>
            <a:pPr marL="0" indent="0" algn="just">
              <a:buNone/>
            </a:pPr>
            <a:endParaRPr lang="es-EC" sz="22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2200" dirty="0" smtClean="0">
                <a:solidFill>
                  <a:schemeClr val="tx1"/>
                </a:solidFill>
                <a:latin typeface="Arial" panose="020B0604020202020204" pitchFamily="34" charset="0"/>
                <a:cs typeface="Arial" panose="020B0604020202020204" pitchFamily="34" charset="0"/>
              </a:rPr>
              <a:t>ORDENANZA QUE REGULA EL USOP OLIGATORIO DE MASCARILLAS POR PARTE DE LAS PERSONAS QUE CIRCULAN EN LAS CARRETERAS, AVENIDAS, CALLES, ACERAS, Y DEMAS ESPACIOS PÚBLICOS PARA LA PREVENCIÓN DE LA ENFERNEDAD COVID-19 DEL CENTRO DEL CANTÓN PALENQUE.</a:t>
            </a:r>
          </a:p>
          <a:p>
            <a:pPr algn="just">
              <a:buFont typeface="Wingdings" panose="05000000000000000000" pitchFamily="2" charset="2"/>
              <a:buChar char="ü"/>
            </a:pPr>
            <a:endParaRPr lang="es-EC" sz="22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2200" dirty="0" smtClean="0">
                <a:solidFill>
                  <a:schemeClr val="tx1"/>
                </a:solidFill>
                <a:latin typeface="Arial" panose="020B0604020202020204" pitchFamily="34" charset="0"/>
                <a:cs typeface="Arial" panose="020B0604020202020204" pitchFamily="34" charset="0"/>
              </a:rPr>
              <a:t>ORDENANZA DE ADECUACIÓN DEL PLAN DE DESARROLLO Y ORDENAMIENTO TERRITORIAL EN EL MARCO DE LA EMERGENCIA DE LA PANDEMIA COVID -19.</a:t>
            </a:r>
          </a:p>
          <a:p>
            <a:pPr algn="just">
              <a:buFont typeface="Wingdings" panose="05000000000000000000" pitchFamily="2" charset="2"/>
              <a:buChar char="ü"/>
            </a:pPr>
            <a:endParaRPr lang="es-EC" sz="22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2200" dirty="0" smtClean="0">
                <a:solidFill>
                  <a:schemeClr val="tx1"/>
                </a:solidFill>
                <a:latin typeface="Arial" panose="020B0604020202020204" pitchFamily="34" charset="0"/>
                <a:cs typeface="Arial" panose="020B0604020202020204" pitchFamily="34" charset="0"/>
              </a:rPr>
              <a:t>ORDENANZA QUE ESTABLECE LAS MEDIDAS PARA EVITAR LA PROPAGACIÓN DEL VIRUS COVID- 19 EN LOS ESTABLECIMIENTOS DEL CANTÓN PALENQUE.</a:t>
            </a:r>
          </a:p>
          <a:p>
            <a:pPr marL="0" indent="0" algn="just">
              <a:buNone/>
            </a:pPr>
            <a:r>
              <a:rPr lang="es-EC" sz="2200" dirty="0" smtClean="0">
                <a:solidFill>
                  <a:schemeClr val="tx1"/>
                </a:solidFill>
                <a:latin typeface="Arial" panose="020B0604020202020204" pitchFamily="34" charset="0"/>
                <a:cs typeface="Arial" panose="020B0604020202020204" pitchFamily="34" charset="0"/>
              </a:rPr>
              <a:t> </a:t>
            </a:r>
          </a:p>
          <a:p>
            <a:pPr algn="just">
              <a:buFont typeface="Wingdings" panose="05000000000000000000" pitchFamily="2" charset="2"/>
              <a:buChar char="ü"/>
            </a:pPr>
            <a:r>
              <a:rPr lang="es-EC" sz="2200" dirty="0" smtClean="0">
                <a:solidFill>
                  <a:schemeClr val="tx1"/>
                </a:solidFill>
                <a:latin typeface="Arial" panose="020B0604020202020204" pitchFamily="34" charset="0"/>
                <a:cs typeface="Arial" panose="020B0604020202020204" pitchFamily="34" charset="0"/>
              </a:rPr>
              <a:t>ORDENANZA QUE REGULA LA APERTURA DE BARES, DISCOTECAS, CENTRO DE DIVERSION, ACTIVIDADES FÍSICAS EN LUGARES CERRADOS Y ACTIVIDADES ECONÓMICAS, EN EL MARCO DEL MANEJO DE LA PANDEMIA COVID-19 EN EL CANTÓN PALENQUE.</a:t>
            </a:r>
          </a:p>
          <a:p>
            <a:pPr algn="just">
              <a:buFont typeface="Wingdings" panose="05000000000000000000" pitchFamily="2" charset="2"/>
              <a:buChar char="ü"/>
            </a:pPr>
            <a:endParaRPr lang="es-EC" sz="22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2200" dirty="0" smtClean="0">
                <a:solidFill>
                  <a:schemeClr val="tx1"/>
                </a:solidFill>
                <a:latin typeface="Arial" panose="020B0604020202020204" pitchFamily="34" charset="0"/>
                <a:cs typeface="Arial" panose="020B0604020202020204" pitchFamily="34" charset="0"/>
              </a:rPr>
              <a:t>ORDENZNA QUE REGULA EL EXPENDIDO DE BEBIDAS ALCOHÓLICAS Y ESPACIO PÚBLICOS EN EL MARCO DEL MANEJO DE LA PANDEMIA DE COVID-19 EN EL CANTÓN. </a:t>
            </a:r>
            <a:endParaRPr lang="en-US" sz="2200" dirty="0">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497724" y="199879"/>
            <a:ext cx="7000347" cy="1009718"/>
          </a:xfrm>
          <a:prstGeom prst="rect">
            <a:avLst/>
          </a:prstGeom>
          <a:noFill/>
          <a:ln>
            <a:noFill/>
          </a:ln>
        </p:spPr>
      </p:pic>
    </p:spTree>
    <p:extLst>
      <p:ext uri="{BB962C8B-B14F-4D97-AF65-F5344CB8AC3E}">
        <p14:creationId xmlns:p14="http://schemas.microsoft.com/office/powerpoint/2010/main" val="458339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2FB26EA-DCD5-4A77-A592-736C75848476}"/>
              </a:ext>
            </a:extLst>
          </p:cNvPr>
          <p:cNvSpPr>
            <a:spLocks noGrp="1"/>
          </p:cNvSpPr>
          <p:nvPr>
            <p:ph sz="quarter" idx="1"/>
          </p:nvPr>
        </p:nvSpPr>
        <p:spPr>
          <a:xfrm>
            <a:off x="1179356" y="1436789"/>
            <a:ext cx="9182636" cy="4925374"/>
          </a:xfrm>
        </p:spPr>
        <p:txBody>
          <a:bodyPr/>
          <a:lstStyle/>
          <a:p>
            <a:pPr marL="0" lvl="0" indent="0" algn="just">
              <a:buNone/>
            </a:pPr>
            <a:r>
              <a:rPr lang="es-EC" dirty="0">
                <a:solidFill>
                  <a:schemeClr val="tx1"/>
                </a:solidFill>
                <a:latin typeface="Arial" pitchFamily="34" charset="0"/>
                <a:cs typeface="Arial" pitchFamily="34" charset="0"/>
              </a:rPr>
              <a:t>Me dirigí hasta el sector la Florida en compañía de </a:t>
            </a:r>
            <a:r>
              <a:rPr lang="es-EC" dirty="0" smtClean="0">
                <a:solidFill>
                  <a:schemeClr val="tx1"/>
                </a:solidFill>
                <a:latin typeface="Arial" pitchFamily="34" charset="0"/>
                <a:cs typeface="Arial" pitchFamily="34" charset="0"/>
              </a:rPr>
              <a:t>mi gran </a:t>
            </a:r>
            <a:r>
              <a:rPr lang="es-EC" dirty="0">
                <a:solidFill>
                  <a:schemeClr val="tx1"/>
                </a:solidFill>
                <a:latin typeface="Arial" pitchFamily="34" charset="0"/>
                <a:cs typeface="Arial" pitchFamily="34" charset="0"/>
              </a:rPr>
              <a:t>amigo Ab. Arturo Alvarado </a:t>
            </a:r>
            <a:r>
              <a:rPr lang="es-EC" dirty="0" smtClean="0">
                <a:solidFill>
                  <a:schemeClr val="tx1"/>
                </a:solidFill>
                <a:latin typeface="Arial" pitchFamily="34" charset="0"/>
                <a:cs typeface="Arial" pitchFamily="34" charset="0"/>
              </a:rPr>
              <a:t>Estrada, ya que él </a:t>
            </a:r>
            <a:r>
              <a:rPr lang="es-EC" dirty="0">
                <a:solidFill>
                  <a:schemeClr val="tx1"/>
                </a:solidFill>
                <a:latin typeface="Arial" pitchFamily="34" charset="0"/>
                <a:cs typeface="Arial" pitchFamily="34" charset="0"/>
              </a:rPr>
              <a:t>siempre esta presto para ayudar al que más lo necesita con la finalidad de alegrarle la vida a don Vicente Estrada quien padece de problemas de discapacidad física, </a:t>
            </a:r>
            <a:r>
              <a:rPr lang="es-EC" dirty="0" smtClean="0">
                <a:solidFill>
                  <a:schemeClr val="tx1"/>
                </a:solidFill>
                <a:latin typeface="Arial" pitchFamily="34" charset="0"/>
                <a:cs typeface="Arial" pitchFamily="34" charset="0"/>
              </a:rPr>
              <a:t>le </a:t>
            </a:r>
            <a:r>
              <a:rPr lang="es-EC" dirty="0">
                <a:solidFill>
                  <a:schemeClr val="tx1"/>
                </a:solidFill>
                <a:latin typeface="Arial" pitchFamily="34" charset="0"/>
                <a:cs typeface="Arial" pitchFamily="34" charset="0"/>
              </a:rPr>
              <a:t>entregamos una silla de rueda la misma </a:t>
            </a:r>
            <a:r>
              <a:rPr lang="es-EC" dirty="0" smtClean="0">
                <a:solidFill>
                  <a:schemeClr val="tx1"/>
                </a:solidFill>
                <a:latin typeface="Arial" pitchFamily="34" charset="0"/>
                <a:cs typeface="Arial" pitchFamily="34" charset="0"/>
              </a:rPr>
              <a:t>que le </a:t>
            </a:r>
            <a:r>
              <a:rPr lang="es-EC" dirty="0">
                <a:solidFill>
                  <a:schemeClr val="tx1"/>
                </a:solidFill>
                <a:latin typeface="Arial" pitchFamily="34" charset="0"/>
                <a:cs typeface="Arial" pitchFamily="34" charset="0"/>
              </a:rPr>
              <a:t>facilitara una mejor movilidad tanto a él como su familia que podrán cargarlo con </a:t>
            </a:r>
            <a:r>
              <a:rPr lang="es-EC" dirty="0" smtClean="0">
                <a:solidFill>
                  <a:schemeClr val="tx1"/>
                </a:solidFill>
                <a:latin typeface="Arial" pitchFamily="34" charset="0"/>
                <a:cs typeface="Arial" pitchFamily="34" charset="0"/>
              </a:rPr>
              <a:t>mayor </a:t>
            </a:r>
            <a:r>
              <a:rPr lang="es-EC" dirty="0">
                <a:solidFill>
                  <a:schemeClr val="tx1"/>
                </a:solidFill>
                <a:latin typeface="Arial" pitchFamily="34" charset="0"/>
                <a:cs typeface="Arial" pitchFamily="34" charset="0"/>
              </a:rPr>
              <a:t>facilidad.</a:t>
            </a:r>
          </a:p>
          <a:p>
            <a:pPr marL="0" indent="0">
              <a:buNone/>
            </a:pPr>
            <a:endParaRPr lang="es-EC" dirty="0"/>
          </a:p>
        </p:txBody>
      </p:sp>
      <p:pic>
        <p:nvPicPr>
          <p:cNvPr id="4" name="Imagen 3" descr="C:\Users\PC1\Desktop\GAD Palenque\1.jpg">
            <a:extLst>
              <a:ext uri="{FF2B5EF4-FFF2-40B4-BE49-F238E27FC236}">
                <a16:creationId xmlns:a16="http://schemas.microsoft.com/office/drawing/2014/main" xmlns="" id="{A15F1233-3DCC-4851-8340-2FB5AEBB7A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74392" y="281617"/>
            <a:ext cx="7000347" cy="1009718"/>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452" y="4136531"/>
            <a:ext cx="2664049" cy="2122601"/>
          </a:xfrm>
          <a:prstGeom prst="rect">
            <a:avLst/>
          </a:prstGeom>
          <a:noFill/>
          <a:ln>
            <a:noFill/>
          </a:ln>
        </p:spPr>
      </p:pic>
    </p:spTree>
    <p:extLst>
      <p:ext uri="{BB962C8B-B14F-4D97-AF65-F5344CB8AC3E}">
        <p14:creationId xmlns:p14="http://schemas.microsoft.com/office/powerpoint/2010/main" val="1622894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5310AB4-F915-4850-9709-9F9562DF4897}"/>
              </a:ext>
            </a:extLst>
          </p:cNvPr>
          <p:cNvSpPr>
            <a:spLocks noGrp="1"/>
          </p:cNvSpPr>
          <p:nvPr>
            <p:ph sz="quarter" idx="1"/>
          </p:nvPr>
        </p:nvSpPr>
        <p:spPr>
          <a:xfrm>
            <a:off x="1262131" y="1429555"/>
            <a:ext cx="9646276" cy="4803282"/>
          </a:xfrm>
        </p:spPr>
        <p:txBody>
          <a:bodyPr/>
          <a:lstStyle/>
          <a:p>
            <a:pPr marL="0" lvl="0" indent="0" algn="just">
              <a:buNone/>
            </a:pPr>
            <a:r>
              <a:rPr lang="es-EC" dirty="0">
                <a:solidFill>
                  <a:schemeClr val="tx1"/>
                </a:solidFill>
                <a:latin typeface="Arial" pitchFamily="34" charset="0"/>
                <a:cs typeface="Arial" pitchFamily="34" charset="0"/>
              </a:rPr>
              <a:t>Me </a:t>
            </a:r>
            <a:r>
              <a:rPr lang="es-EC" dirty="0" smtClean="0">
                <a:solidFill>
                  <a:schemeClr val="tx1"/>
                </a:solidFill>
                <a:latin typeface="Arial" pitchFamily="34" charset="0"/>
                <a:cs typeface="Arial" pitchFamily="34" charset="0"/>
              </a:rPr>
              <a:t>dirigí </a:t>
            </a:r>
            <a:r>
              <a:rPr lang="es-EC" dirty="0">
                <a:solidFill>
                  <a:schemeClr val="tx1"/>
                </a:solidFill>
                <a:latin typeface="Arial" pitchFamily="34" charset="0"/>
                <a:cs typeface="Arial" pitchFamily="34" charset="0"/>
              </a:rPr>
              <a:t>al recinto Jauneche con el objeto de trasladar las antenas que servirán para conectar el Internet gratuito a través del proyecto de conectividad que ejecuta el Gobierno Provincial de Los Ríos y el Gobierno Autónomo Descentralizado Municipal del Cantón Palenque, ya que por la situación que estamos viviendo día a día muchos niños, </a:t>
            </a:r>
            <a:r>
              <a:rPr lang="es-EC" dirty="0" smtClean="0">
                <a:solidFill>
                  <a:schemeClr val="tx1"/>
                </a:solidFill>
                <a:latin typeface="Arial" pitchFamily="34" charset="0"/>
                <a:cs typeface="Arial" pitchFamily="34" charset="0"/>
              </a:rPr>
              <a:t>@ y </a:t>
            </a:r>
            <a:r>
              <a:rPr lang="es-EC" dirty="0">
                <a:solidFill>
                  <a:schemeClr val="tx1"/>
                </a:solidFill>
                <a:latin typeface="Arial" pitchFamily="34" charset="0"/>
                <a:cs typeface="Arial" pitchFamily="34" charset="0"/>
              </a:rPr>
              <a:t>jóvenes no pueden acceder sus clases virtuales</a:t>
            </a:r>
            <a:r>
              <a:rPr lang="es-EC" dirty="0" smtClean="0">
                <a:solidFill>
                  <a:schemeClr val="tx1"/>
                </a:solidFill>
                <a:latin typeface="Arial" pitchFamily="34" charset="0"/>
                <a:cs typeface="Arial" pitchFamily="34" charset="0"/>
              </a:rPr>
              <a:t>.</a:t>
            </a:r>
          </a:p>
          <a:p>
            <a:pPr marL="0" lvl="0" indent="0" algn="just">
              <a:buNone/>
            </a:pPr>
            <a:endParaRPr lang="es-EC" dirty="0">
              <a:solidFill>
                <a:schemeClr val="tx1"/>
              </a:solidFill>
              <a:latin typeface="Arial" pitchFamily="34" charset="0"/>
              <a:cs typeface="Arial" pitchFamily="34" charset="0"/>
            </a:endParaRPr>
          </a:p>
          <a:p>
            <a:pPr marL="0" lvl="0" indent="0" algn="just">
              <a:buNone/>
            </a:pPr>
            <a:endParaRPr lang="es-EC" dirty="0">
              <a:solidFill>
                <a:schemeClr val="tx1"/>
              </a:solidFill>
              <a:latin typeface="Arial" pitchFamily="34" charset="0"/>
              <a:cs typeface="Arial" pitchFamily="34" charset="0"/>
            </a:endParaRPr>
          </a:p>
          <a:p>
            <a:pPr marL="0" indent="0">
              <a:buNone/>
            </a:pPr>
            <a:endParaRPr lang="es-EC" dirty="0"/>
          </a:p>
        </p:txBody>
      </p:sp>
      <p:pic>
        <p:nvPicPr>
          <p:cNvPr id="4" name="Imagen 3" descr="C:\Users\PC1\Desktop\GAD Palenque\1.jpg">
            <a:extLst>
              <a:ext uri="{FF2B5EF4-FFF2-40B4-BE49-F238E27FC236}">
                <a16:creationId xmlns:a16="http://schemas.microsoft.com/office/drawing/2014/main" xmlns="" id="{C6ACDE16-03E7-418C-93AD-03C8321001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72971" y="194720"/>
            <a:ext cx="7000347" cy="1009718"/>
          </a:xfrm>
          <a:prstGeom prst="rect">
            <a:avLst/>
          </a:prstGeom>
          <a:noFill/>
          <a:ln>
            <a:noFill/>
          </a:ln>
        </p:spPr>
      </p:pic>
      <p:pic>
        <p:nvPicPr>
          <p:cNvPr id="5" name="4 Imagen" descr="C:\Users\AA.PP2\Downloads\WhatsApp Image 2020-11-17 at 11.10.14 (2).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2544" y="3780485"/>
            <a:ext cx="1981200" cy="2362200"/>
          </a:xfrm>
          <a:prstGeom prst="rect">
            <a:avLst/>
          </a:prstGeom>
          <a:noFill/>
          <a:ln>
            <a:noFill/>
          </a:ln>
        </p:spPr>
      </p:pic>
    </p:spTree>
    <p:extLst>
      <p:ext uri="{BB962C8B-B14F-4D97-AF65-F5344CB8AC3E}">
        <p14:creationId xmlns:p14="http://schemas.microsoft.com/office/powerpoint/2010/main" val="832865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3B3CB61-93E1-4C2C-B828-B6BECD6156EF}"/>
              </a:ext>
            </a:extLst>
          </p:cNvPr>
          <p:cNvSpPr>
            <a:spLocks noGrp="1"/>
          </p:cNvSpPr>
          <p:nvPr>
            <p:ph sz="quarter" idx="1"/>
          </p:nvPr>
        </p:nvSpPr>
        <p:spPr>
          <a:xfrm>
            <a:off x="1586073" y="1604049"/>
            <a:ext cx="8755661" cy="4721357"/>
          </a:xfrm>
        </p:spPr>
        <p:txBody>
          <a:bodyPr>
            <a:normAutofit/>
          </a:bodyPr>
          <a:lstStyle/>
          <a:p>
            <a:pPr marL="0" indent="0" algn="just">
              <a:buNone/>
            </a:pPr>
            <a:r>
              <a:rPr lang="es-EC" sz="2200" dirty="0" smtClean="0">
                <a:solidFill>
                  <a:schemeClr val="tx1"/>
                </a:solidFill>
                <a:latin typeface="Arial" pitchFamily="34" charset="0"/>
                <a:cs typeface="Arial" pitchFamily="34" charset="0"/>
              </a:rPr>
              <a:t>Siempre apoyando al deporte me dirigí </a:t>
            </a:r>
            <a:r>
              <a:rPr lang="es-EC" sz="2200" dirty="0">
                <a:solidFill>
                  <a:schemeClr val="tx1"/>
                </a:solidFill>
                <a:latin typeface="Arial" pitchFamily="34" charset="0"/>
                <a:cs typeface="Arial" pitchFamily="34" charset="0"/>
              </a:rPr>
              <a:t>hasta </a:t>
            </a:r>
            <a:r>
              <a:rPr lang="es-EC" sz="2200" dirty="0" smtClean="0">
                <a:solidFill>
                  <a:schemeClr val="tx1"/>
                </a:solidFill>
                <a:latin typeface="Arial" pitchFamily="34" charset="0"/>
                <a:cs typeface="Arial" pitchFamily="34" charset="0"/>
              </a:rPr>
              <a:t>la </a:t>
            </a:r>
            <a:r>
              <a:rPr lang="es-EC" sz="2200" dirty="0">
                <a:solidFill>
                  <a:schemeClr val="tx1"/>
                </a:solidFill>
                <a:latin typeface="Arial" pitchFamily="34" charset="0"/>
                <a:cs typeface="Arial" pitchFamily="34" charset="0"/>
              </a:rPr>
              <a:t>cancha sintética de la Liga Cantonal con el objeto de participar </a:t>
            </a:r>
            <a:r>
              <a:rPr lang="es-EC" sz="2200" dirty="0" smtClean="0">
                <a:solidFill>
                  <a:schemeClr val="tx1"/>
                </a:solidFill>
                <a:latin typeface="Arial" pitchFamily="34" charset="0"/>
                <a:cs typeface="Arial" pitchFamily="34" charset="0"/>
              </a:rPr>
              <a:t>de acuerdo a la </a:t>
            </a:r>
            <a:r>
              <a:rPr lang="es-EC" sz="2200" dirty="0">
                <a:solidFill>
                  <a:schemeClr val="tx1"/>
                </a:solidFill>
                <a:latin typeface="Arial" pitchFamily="34" charset="0"/>
                <a:cs typeface="Arial" pitchFamily="34" charset="0"/>
              </a:rPr>
              <a:t>invitación efectuada por el Presidente de la Liga Lcdo. </a:t>
            </a:r>
            <a:r>
              <a:rPr lang="es-EC" sz="2200" dirty="0" err="1">
                <a:solidFill>
                  <a:schemeClr val="tx1"/>
                </a:solidFill>
                <a:latin typeface="Arial" pitchFamily="34" charset="0"/>
                <a:cs typeface="Arial" pitchFamily="34" charset="0"/>
              </a:rPr>
              <a:t>Willians</a:t>
            </a:r>
            <a:r>
              <a:rPr lang="es-EC" sz="2200" dirty="0">
                <a:solidFill>
                  <a:schemeClr val="tx1"/>
                </a:solidFill>
                <a:latin typeface="Arial" pitchFamily="34" charset="0"/>
                <a:cs typeface="Arial" pitchFamily="34" charset="0"/>
              </a:rPr>
              <a:t> </a:t>
            </a:r>
            <a:r>
              <a:rPr lang="es-EC" sz="2200" dirty="0" smtClean="0">
                <a:solidFill>
                  <a:schemeClr val="tx1"/>
                </a:solidFill>
                <a:latin typeface="Arial" pitchFamily="34" charset="0"/>
                <a:cs typeface="Arial" pitchFamily="34" charset="0"/>
              </a:rPr>
              <a:t>Zambrano, </a:t>
            </a:r>
            <a:r>
              <a:rPr lang="es-EC" sz="2200" dirty="0">
                <a:solidFill>
                  <a:schemeClr val="tx1"/>
                </a:solidFill>
                <a:latin typeface="Arial" pitchFamily="34" charset="0"/>
                <a:cs typeface="Arial" pitchFamily="34" charset="0"/>
              </a:rPr>
              <a:t>donde pudimos recibir a los integrantes del Club Especializado Formativo “Esquina de </a:t>
            </a:r>
            <a:r>
              <a:rPr lang="es-EC" sz="2200" dirty="0" err="1">
                <a:solidFill>
                  <a:schemeClr val="tx1"/>
                </a:solidFill>
                <a:latin typeface="Arial" pitchFamily="34" charset="0"/>
                <a:cs typeface="Arial" pitchFamily="34" charset="0"/>
              </a:rPr>
              <a:t>Peres</a:t>
            </a:r>
            <a:r>
              <a:rPr lang="es-EC" sz="2200" dirty="0">
                <a:solidFill>
                  <a:schemeClr val="tx1"/>
                </a:solidFill>
                <a:latin typeface="Arial" pitchFamily="34" charset="0"/>
                <a:cs typeface="Arial" pitchFamily="34" charset="0"/>
              </a:rPr>
              <a:t>” del cantón Quevedo en sus categorías 8, 10, 12, 14, y 16, </a:t>
            </a:r>
            <a:r>
              <a:rPr lang="es-EC" sz="2200" dirty="0" smtClean="0">
                <a:solidFill>
                  <a:schemeClr val="tx1"/>
                </a:solidFill>
                <a:latin typeface="Arial" pitchFamily="34" charset="0"/>
                <a:cs typeface="Arial" pitchFamily="34" charset="0"/>
              </a:rPr>
              <a:t>se </a:t>
            </a:r>
            <a:r>
              <a:rPr lang="es-EC" sz="2200" dirty="0">
                <a:solidFill>
                  <a:schemeClr val="tx1"/>
                </a:solidFill>
                <a:latin typeface="Arial" pitchFamily="34" charset="0"/>
                <a:cs typeface="Arial" pitchFamily="34" charset="0"/>
              </a:rPr>
              <a:t>realizó partidos amistosos con </a:t>
            </a:r>
            <a:r>
              <a:rPr lang="es-EC" sz="2200" dirty="0" smtClean="0">
                <a:solidFill>
                  <a:schemeClr val="tx1"/>
                </a:solidFill>
                <a:latin typeface="Arial" pitchFamily="34" charset="0"/>
                <a:cs typeface="Arial" pitchFamily="34" charset="0"/>
              </a:rPr>
              <a:t>los grupos </a:t>
            </a:r>
            <a:r>
              <a:rPr lang="es-EC" sz="2200" dirty="0">
                <a:solidFill>
                  <a:schemeClr val="tx1"/>
                </a:solidFill>
                <a:latin typeface="Arial" pitchFamily="34" charset="0"/>
                <a:cs typeface="Arial" pitchFamily="34" charset="0"/>
              </a:rPr>
              <a:t>de niños que </a:t>
            </a:r>
            <a:r>
              <a:rPr lang="es-EC" sz="2200" dirty="0" smtClean="0">
                <a:solidFill>
                  <a:schemeClr val="tx1"/>
                </a:solidFill>
                <a:latin typeface="Arial" pitchFamily="34" charset="0"/>
                <a:cs typeface="Arial" pitchFamily="34" charset="0"/>
              </a:rPr>
              <a:t>mantiene </a:t>
            </a:r>
            <a:r>
              <a:rPr lang="es-EC" sz="2200" dirty="0">
                <a:solidFill>
                  <a:schemeClr val="tx1"/>
                </a:solidFill>
                <a:latin typeface="Arial" pitchFamily="34" charset="0"/>
                <a:cs typeface="Arial" pitchFamily="34" charset="0"/>
              </a:rPr>
              <a:t>la Liga.</a:t>
            </a:r>
          </a:p>
        </p:txBody>
      </p:sp>
      <p:pic>
        <p:nvPicPr>
          <p:cNvPr id="5" name="Imagen 4" descr="C:\Users\PC1\Desktop\GAD Palenque\1.jpg">
            <a:extLst>
              <a:ext uri="{FF2B5EF4-FFF2-40B4-BE49-F238E27FC236}">
                <a16:creationId xmlns:a16="http://schemas.microsoft.com/office/drawing/2014/main" xmlns="" id="{F98BEA0F-78F6-405D-BEE6-81BEE9D9B8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4413" y="348362"/>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1989" y="4172756"/>
            <a:ext cx="2120140" cy="2152650"/>
          </a:xfrm>
          <a:prstGeom prst="rect">
            <a:avLst/>
          </a:prstGeom>
          <a:noFill/>
          <a:ln>
            <a:noFill/>
          </a:ln>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227" y="4116746"/>
            <a:ext cx="2177733" cy="2208660"/>
          </a:xfrm>
          <a:prstGeom prst="rect">
            <a:avLst/>
          </a:prstGeom>
          <a:noFill/>
          <a:ln>
            <a:noFill/>
          </a:ln>
        </p:spPr>
      </p:pic>
    </p:spTree>
    <p:extLst>
      <p:ext uri="{BB962C8B-B14F-4D97-AF65-F5344CB8AC3E}">
        <p14:creationId xmlns:p14="http://schemas.microsoft.com/office/powerpoint/2010/main" val="2564271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F75CD1C-C3DB-4830-819E-6815ACFC6F19}"/>
              </a:ext>
            </a:extLst>
          </p:cNvPr>
          <p:cNvSpPr>
            <a:spLocks noGrp="1"/>
          </p:cNvSpPr>
          <p:nvPr>
            <p:ph sz="quarter" idx="1"/>
          </p:nvPr>
        </p:nvSpPr>
        <p:spPr>
          <a:xfrm>
            <a:off x="2390430" y="1855304"/>
            <a:ext cx="8915400" cy="3777622"/>
          </a:xfrm>
        </p:spPr>
        <p:txBody>
          <a:bodyPr/>
          <a:lstStyle/>
          <a:p>
            <a:pPr marL="0" indent="0" algn="just">
              <a:buNone/>
            </a:pPr>
            <a:r>
              <a:rPr lang="es-MX" dirty="0"/>
              <a:t> </a:t>
            </a:r>
            <a:endParaRPr lang="es-EC" dirty="0"/>
          </a:p>
        </p:txBody>
      </p:sp>
      <p:pic>
        <p:nvPicPr>
          <p:cNvPr id="4" name="Imagen 3" descr="C:\Users\PC1\Desktop\GAD Palenque\1.jpg">
            <a:extLst>
              <a:ext uri="{FF2B5EF4-FFF2-40B4-BE49-F238E27FC236}">
                <a16:creationId xmlns:a16="http://schemas.microsoft.com/office/drawing/2014/main" xmlns="" id="{E349A9A7-9828-4307-A842-11F77970A9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40934" y="389306"/>
            <a:ext cx="7000347" cy="1009718"/>
          </a:xfrm>
          <a:prstGeom prst="rect">
            <a:avLst/>
          </a:prstGeom>
          <a:noFill/>
          <a:ln>
            <a:noFill/>
          </a:ln>
        </p:spPr>
      </p:pic>
      <p:sp>
        <p:nvSpPr>
          <p:cNvPr id="6" name="CuadroTexto 5">
            <a:extLst>
              <a:ext uri="{FF2B5EF4-FFF2-40B4-BE49-F238E27FC236}">
                <a16:creationId xmlns:a16="http://schemas.microsoft.com/office/drawing/2014/main" xmlns="" id="{21A6A987-B8ED-4E85-AFCD-9A3C9736ABCF}"/>
              </a:ext>
            </a:extLst>
          </p:cNvPr>
          <p:cNvSpPr txBox="1"/>
          <p:nvPr/>
        </p:nvSpPr>
        <p:spPr>
          <a:xfrm>
            <a:off x="1223493" y="1562713"/>
            <a:ext cx="9247031" cy="5016758"/>
          </a:xfrm>
          <a:prstGeom prst="rect">
            <a:avLst/>
          </a:prstGeom>
          <a:noFill/>
        </p:spPr>
        <p:txBody>
          <a:bodyPr wrap="square">
            <a:spAutoFit/>
          </a:bodyPr>
          <a:lstStyle/>
          <a:p>
            <a:pPr lvl="0" algn="just"/>
            <a:r>
              <a:rPr lang="es-ES" sz="2200" dirty="0">
                <a:latin typeface="Arial" pitchFamily="34" charset="0"/>
                <a:cs typeface="Arial" pitchFamily="34" charset="0"/>
              </a:rPr>
              <a:t>En calidad de fiscalizador me traslade en compañía del edil </a:t>
            </a:r>
            <a:r>
              <a:rPr lang="es-ES" sz="2200" dirty="0" err="1">
                <a:latin typeface="Arial" pitchFamily="34" charset="0"/>
                <a:cs typeface="Arial" pitchFamily="34" charset="0"/>
              </a:rPr>
              <a:t>Jinson</a:t>
            </a:r>
            <a:r>
              <a:rPr lang="es-ES" sz="2200" dirty="0">
                <a:latin typeface="Arial" pitchFamily="34" charset="0"/>
                <a:cs typeface="Arial" pitchFamily="34" charset="0"/>
              </a:rPr>
              <a:t> Murrieta Cedeño a varios sectores como es </a:t>
            </a:r>
            <a:r>
              <a:rPr lang="es-ES" sz="2200" dirty="0" smtClean="0">
                <a:latin typeface="Arial" pitchFamily="34" charset="0"/>
                <a:cs typeface="Arial" pitchFamily="34" charset="0"/>
              </a:rPr>
              <a:t>vía </a:t>
            </a:r>
            <a:r>
              <a:rPr lang="es-ES" sz="2200" dirty="0">
                <a:latin typeface="Arial" pitchFamily="34" charset="0"/>
                <a:cs typeface="Arial" pitchFamily="34" charset="0"/>
              </a:rPr>
              <a:t>Sara Guerrero, La Libertad, Las Garzas, Bajo Hondo y Pise donde se encuentran las maquinarias trabajando en la apertura de caminos vecinales, limpieza de cuneta y emparejando las lomas para así nuestros hermanos agricultores puedan salir con sus </a:t>
            </a:r>
            <a:r>
              <a:rPr lang="es-ES" sz="2200" dirty="0" smtClean="0">
                <a:latin typeface="Arial" pitchFamily="34" charset="0"/>
                <a:cs typeface="Arial" pitchFamily="34" charset="0"/>
              </a:rPr>
              <a:t>productos.</a:t>
            </a:r>
          </a:p>
          <a:p>
            <a:pPr lvl="0" algn="just"/>
            <a:endParaRPr lang="es-ES" dirty="0">
              <a:latin typeface="Arial" pitchFamily="34" charset="0"/>
              <a:cs typeface="Arial" pitchFamily="34" charset="0"/>
            </a:endParaRPr>
          </a:p>
          <a:p>
            <a:pPr lvl="0" algn="just"/>
            <a:endParaRPr lang="es-ES" dirty="0" smtClean="0">
              <a:latin typeface="Arial" pitchFamily="34" charset="0"/>
              <a:cs typeface="Arial" pitchFamily="34" charset="0"/>
            </a:endParaRPr>
          </a:p>
          <a:p>
            <a:pPr lvl="0" algn="just"/>
            <a:endParaRPr lang="es-ES" dirty="0">
              <a:latin typeface="Arial" pitchFamily="34" charset="0"/>
              <a:cs typeface="Arial" pitchFamily="34" charset="0"/>
            </a:endParaRPr>
          </a:p>
          <a:p>
            <a:pPr lvl="0" algn="just"/>
            <a:endParaRPr lang="es-ES" dirty="0" smtClean="0">
              <a:latin typeface="Arial" pitchFamily="34" charset="0"/>
              <a:cs typeface="Arial" pitchFamily="34" charset="0"/>
            </a:endParaRPr>
          </a:p>
          <a:p>
            <a:pPr lvl="0" algn="just"/>
            <a:endParaRPr lang="es-EC" dirty="0">
              <a:latin typeface="Arial" pitchFamily="34" charset="0"/>
              <a:cs typeface="Arial" pitchFamily="34" charset="0"/>
            </a:endParaRPr>
          </a:p>
          <a:p>
            <a:pPr algn="just"/>
            <a:endParaRPr lang="es-EC" dirty="0">
              <a:solidFill>
                <a:srgbClr val="000000"/>
              </a:solidFill>
              <a:latin typeface="Tahoma" panose="020B0604030504040204" pitchFamily="34" charset="0"/>
              <a:ea typeface="Times New Roman" panose="02020603050405020304" pitchFamily="18" charset="0"/>
            </a:endParaRPr>
          </a:p>
          <a:p>
            <a:pPr algn="just"/>
            <a:endParaRPr lang="es-EC" sz="2000" dirty="0">
              <a:solidFill>
                <a:srgbClr val="000000"/>
              </a:solidFill>
              <a:effectLst/>
              <a:latin typeface="Tahoma" panose="020B0604030504040204" pitchFamily="34" charset="0"/>
              <a:ea typeface="Times New Roman" panose="02020603050405020304" pitchFamily="18" charset="0"/>
            </a:endParaRPr>
          </a:p>
          <a:p>
            <a:pPr algn="just"/>
            <a:endParaRPr lang="es-EC" sz="2000" dirty="0">
              <a:solidFill>
                <a:srgbClr val="000000"/>
              </a:solidFill>
              <a:latin typeface="Tahoma" panose="020B0604030504040204" pitchFamily="34" charset="0"/>
              <a:ea typeface="Times New Roman" panose="02020603050405020304" pitchFamily="18" charset="0"/>
            </a:endParaRPr>
          </a:p>
          <a:p>
            <a:pPr algn="just"/>
            <a:endParaRPr lang="es-EC" sz="2000" dirty="0">
              <a:solidFill>
                <a:srgbClr val="000000"/>
              </a:solidFill>
              <a:effectLst/>
              <a:latin typeface="Tahoma" panose="020B0604030504040204" pitchFamily="34" charset="0"/>
              <a:ea typeface="Times New Roman" panose="02020603050405020304" pitchFamily="18" charset="0"/>
            </a:endParaRPr>
          </a:p>
          <a:p>
            <a:pPr algn="just"/>
            <a:endParaRPr lang="es-EC" sz="2000" dirty="0">
              <a:effectLst/>
              <a:latin typeface="Times New Roman" panose="02020603050405020304" pitchFamily="18" charset="0"/>
              <a:ea typeface="Times New Roman" panose="02020603050405020304" pitchFamily="18" charset="0"/>
            </a:endParaRPr>
          </a:p>
        </p:txBody>
      </p:sp>
      <p:pic>
        <p:nvPicPr>
          <p:cNvPr id="8" name="7 Imagen" descr="E:\FOTOS EVELIO\foto diciembre\8dic fiscalizand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901" y="4060064"/>
            <a:ext cx="2470466" cy="2482403"/>
          </a:xfrm>
          <a:prstGeom prst="rect">
            <a:avLst/>
          </a:prstGeom>
          <a:noFill/>
          <a:ln>
            <a:noFill/>
          </a:ln>
        </p:spPr>
      </p:pic>
      <p:pic>
        <p:nvPicPr>
          <p:cNvPr id="9" name="8 Imagen" descr="E:\FOTOS EVELIO\foto diciembre\WhatsApp Image 2020-12-09 at 16.32.48.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7007" y="4060064"/>
            <a:ext cx="2619599" cy="2430890"/>
          </a:xfrm>
          <a:prstGeom prst="rect">
            <a:avLst/>
          </a:prstGeom>
          <a:noFill/>
          <a:ln>
            <a:noFill/>
          </a:ln>
        </p:spPr>
      </p:pic>
    </p:spTree>
    <p:extLst>
      <p:ext uri="{BB962C8B-B14F-4D97-AF65-F5344CB8AC3E}">
        <p14:creationId xmlns:p14="http://schemas.microsoft.com/office/powerpoint/2010/main" val="2122453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76F2DA8-349B-4977-B211-F5CF62BD99F7}"/>
              </a:ext>
            </a:extLst>
          </p:cNvPr>
          <p:cNvSpPr>
            <a:spLocks noGrp="1"/>
          </p:cNvSpPr>
          <p:nvPr>
            <p:ph sz="quarter" idx="1"/>
          </p:nvPr>
        </p:nvSpPr>
        <p:spPr>
          <a:xfrm>
            <a:off x="953037" y="1424342"/>
            <a:ext cx="10109915" cy="4899185"/>
          </a:xfrm>
        </p:spPr>
        <p:txBody>
          <a:bodyPr>
            <a:normAutofit/>
          </a:bodyPr>
          <a:lstStyle/>
          <a:p>
            <a:pPr marL="0" indent="0" algn="just">
              <a:buNone/>
            </a:pPr>
            <a:r>
              <a:rPr lang="es-EC" sz="2200" dirty="0" smtClean="0">
                <a:solidFill>
                  <a:schemeClr val="tx1"/>
                </a:solidFill>
                <a:latin typeface="Arial" pitchFamily="34" charset="0"/>
                <a:cs typeface="Arial" pitchFamily="34" charset="0"/>
              </a:rPr>
              <a:t>Fui participe de la inauguración </a:t>
            </a:r>
            <a:r>
              <a:rPr lang="es-EC" sz="2200" dirty="0">
                <a:solidFill>
                  <a:schemeClr val="tx1"/>
                </a:solidFill>
                <a:latin typeface="Arial" pitchFamily="34" charset="0"/>
                <a:cs typeface="Arial" pitchFamily="34" charset="0"/>
              </a:rPr>
              <a:t>del Proyecto de repontencialización </a:t>
            </a:r>
            <a:r>
              <a:rPr lang="es-EC" sz="2200" dirty="0" smtClean="0">
                <a:solidFill>
                  <a:schemeClr val="tx1"/>
                </a:solidFill>
                <a:latin typeface="Arial" pitchFamily="34" charset="0"/>
                <a:cs typeface="Arial" pitchFamily="34" charset="0"/>
              </a:rPr>
              <a:t>del Recinto Jauneche, el </a:t>
            </a:r>
            <a:r>
              <a:rPr lang="es-EC" sz="2200" dirty="0">
                <a:solidFill>
                  <a:schemeClr val="tx1"/>
                </a:solidFill>
                <a:latin typeface="Arial" pitchFamily="34" charset="0"/>
                <a:cs typeface="Arial" pitchFamily="34" charset="0"/>
              </a:rPr>
              <a:t>mismo que se lo realizo junto con la Corporación Nacional de Electricidad (CNEL) y el GAD Municipal de Palenque donde se beneficia a las familias jaunecheñas, </a:t>
            </a:r>
            <a:r>
              <a:rPr lang="es-EC" sz="2200" dirty="0" smtClean="0">
                <a:solidFill>
                  <a:schemeClr val="tx1"/>
                </a:solidFill>
                <a:latin typeface="Arial" pitchFamily="34" charset="0"/>
                <a:cs typeface="Arial" pitchFamily="34" charset="0"/>
              </a:rPr>
              <a:t>solucionando </a:t>
            </a:r>
            <a:r>
              <a:rPr lang="es-EC" sz="2200" dirty="0">
                <a:solidFill>
                  <a:schemeClr val="tx1"/>
                </a:solidFill>
                <a:latin typeface="Arial" pitchFamily="34" charset="0"/>
                <a:cs typeface="Arial" pitchFamily="34" charset="0"/>
              </a:rPr>
              <a:t>el déficit del servicio que padecían. Así lo </a:t>
            </a:r>
            <a:r>
              <a:rPr lang="es-EC" sz="2200" dirty="0" smtClean="0">
                <a:solidFill>
                  <a:schemeClr val="tx1"/>
                </a:solidFill>
                <a:latin typeface="Arial" pitchFamily="34" charset="0"/>
                <a:cs typeface="Arial" pitchFamily="34" charset="0"/>
              </a:rPr>
              <a:t>indicó </a:t>
            </a:r>
            <a:r>
              <a:rPr lang="es-EC" sz="2200" dirty="0">
                <a:solidFill>
                  <a:schemeClr val="tx1"/>
                </a:solidFill>
                <a:latin typeface="Arial" pitchFamily="34" charset="0"/>
                <a:cs typeface="Arial" pitchFamily="34" charset="0"/>
              </a:rPr>
              <a:t>el contratista de la obra quién detalló de todos los trabajos realizado en el sector tales como la colocación de 85 postes, 83 luminarias y 5 kilómetros de redes de baja tensión. Acto que se efectuó en el barrio Lindo, donde resalto con la presencia del Señor Alcalde Alfredo Chang, funcionarios CNEL, Señor Jesús Nazareno Jefe Político, distinguidas Reinas y dirigentes del sector </a:t>
            </a:r>
            <a:r>
              <a:rPr lang="es-EC" sz="2200" dirty="0" smtClean="0">
                <a:solidFill>
                  <a:schemeClr val="tx1"/>
                </a:solidFill>
                <a:latin typeface="Arial" pitchFamily="34" charset="0"/>
                <a:cs typeface="Arial" pitchFamily="34" charset="0"/>
              </a:rPr>
              <a:t>beneficiado.</a:t>
            </a:r>
            <a:endParaRPr lang="es-EC" sz="2200" dirty="0">
              <a:solidFill>
                <a:schemeClr val="tx1"/>
              </a:solidFill>
              <a:latin typeface="Arial" pitchFamily="34" charset="0"/>
              <a:cs typeface="Arial" pitchFamily="34" charset="0"/>
            </a:endParaRPr>
          </a:p>
        </p:txBody>
      </p:sp>
      <p:pic>
        <p:nvPicPr>
          <p:cNvPr id="5" name="Imagen 4" descr="C:\Users\PC1\Desktop\GAD Palenque\1.jpg">
            <a:extLst>
              <a:ext uri="{FF2B5EF4-FFF2-40B4-BE49-F238E27FC236}">
                <a16:creationId xmlns:a16="http://schemas.microsoft.com/office/drawing/2014/main" xmlns="" id="{B8B7E2BB-B3E4-4741-9C36-4D70FF7E11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48094" y="208562"/>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310" y="4520485"/>
            <a:ext cx="2897613" cy="1906073"/>
          </a:xfrm>
          <a:prstGeom prst="rect">
            <a:avLst/>
          </a:prstGeom>
          <a:noFill/>
          <a:ln>
            <a:noFill/>
          </a:ln>
        </p:spPr>
      </p:pic>
    </p:spTree>
    <p:extLst>
      <p:ext uri="{BB962C8B-B14F-4D97-AF65-F5344CB8AC3E}">
        <p14:creationId xmlns:p14="http://schemas.microsoft.com/office/powerpoint/2010/main" val="1330115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7D38CE1-29A5-4899-B65D-869663D35CF8}"/>
              </a:ext>
            </a:extLst>
          </p:cNvPr>
          <p:cNvSpPr>
            <a:spLocks noGrp="1"/>
          </p:cNvSpPr>
          <p:nvPr>
            <p:ph sz="quarter" idx="1"/>
          </p:nvPr>
        </p:nvSpPr>
        <p:spPr>
          <a:xfrm>
            <a:off x="862885" y="1390918"/>
            <a:ext cx="10071278" cy="4649274"/>
          </a:xfrm>
        </p:spPr>
        <p:txBody>
          <a:bodyPr>
            <a:normAutofit/>
          </a:bodyPr>
          <a:lstStyle/>
          <a:p>
            <a:pPr marL="0" lvl="0" indent="0" algn="just">
              <a:buNone/>
            </a:pPr>
            <a:r>
              <a:rPr lang="es-ES" sz="2000" dirty="0">
                <a:solidFill>
                  <a:schemeClr val="tx1"/>
                </a:solidFill>
                <a:latin typeface="Arial" pitchFamily="34" charset="0"/>
                <a:cs typeface="Arial" pitchFamily="34" charset="0"/>
              </a:rPr>
              <a:t>Me dirigí hasta el recinto </a:t>
            </a:r>
            <a:r>
              <a:rPr lang="es-ES" sz="2000" dirty="0" err="1" smtClean="0">
                <a:solidFill>
                  <a:schemeClr val="tx1"/>
                </a:solidFill>
                <a:latin typeface="Arial" pitchFamily="34" charset="0"/>
                <a:cs typeface="Arial" pitchFamily="34" charset="0"/>
              </a:rPr>
              <a:t>Loresa</a:t>
            </a:r>
            <a:r>
              <a:rPr lang="es-ES" sz="2000" dirty="0" smtClean="0">
                <a:solidFill>
                  <a:schemeClr val="tx1"/>
                </a:solidFill>
                <a:latin typeface="Arial" pitchFamily="34" charset="0"/>
                <a:cs typeface="Arial" pitchFamily="34" charset="0"/>
              </a:rPr>
              <a:t> </a:t>
            </a:r>
            <a:r>
              <a:rPr lang="es-ES" sz="2000" dirty="0">
                <a:solidFill>
                  <a:schemeClr val="tx1"/>
                </a:solidFill>
                <a:latin typeface="Arial" pitchFamily="34" charset="0"/>
                <a:cs typeface="Arial" pitchFamily="34" charset="0"/>
              </a:rPr>
              <a:t>con el objeto de cumplir con la invitación efectuada por los miembros del comité Pro mejoras “Loresa” como es el señor Luis Carbo Pinargote, Señora Alexandra Avilés Arias, y la compañera edil Julia Avilés Villamar, donde se le agasajo a los niños y niñas de dicho sector entregándoles juguetes, y dulces para así ver sonreír un niño en esta navidad, de la misma manera entre las niñas presente se pudo elegir la Princesita de Navidad, Niña Estrellita Belén y Niña Ada Madrina ya que no se pudo hacer como </a:t>
            </a:r>
            <a:r>
              <a:rPr lang="es-ES" sz="2000" dirty="0" smtClean="0">
                <a:solidFill>
                  <a:schemeClr val="tx1"/>
                </a:solidFill>
                <a:latin typeface="Arial" pitchFamily="34" charset="0"/>
                <a:cs typeface="Arial" pitchFamily="34" charset="0"/>
              </a:rPr>
              <a:t>se lo efectuaba en </a:t>
            </a:r>
            <a:r>
              <a:rPr lang="es-ES" sz="2000" dirty="0">
                <a:solidFill>
                  <a:schemeClr val="tx1"/>
                </a:solidFill>
                <a:latin typeface="Arial" pitchFamily="34" charset="0"/>
                <a:cs typeface="Arial" pitchFamily="34" charset="0"/>
              </a:rPr>
              <a:t>otros </a:t>
            </a:r>
            <a:r>
              <a:rPr lang="es-ES" sz="2000" dirty="0" smtClean="0">
                <a:solidFill>
                  <a:schemeClr val="tx1"/>
                </a:solidFill>
                <a:latin typeface="Arial" pitchFamily="34" charset="0"/>
                <a:cs typeface="Arial" pitchFamily="34" charset="0"/>
              </a:rPr>
              <a:t>años.</a:t>
            </a:r>
          </a:p>
          <a:p>
            <a:pPr marL="0" lvl="0" indent="0" algn="just">
              <a:buNone/>
            </a:pPr>
            <a:endParaRPr lang="es-EC" dirty="0">
              <a:solidFill>
                <a:schemeClr val="tx1"/>
              </a:solidFill>
              <a:latin typeface="Arial" pitchFamily="34" charset="0"/>
              <a:cs typeface="Arial" pitchFamily="34" charset="0"/>
            </a:endParaRPr>
          </a:p>
        </p:txBody>
      </p:sp>
      <p:pic>
        <p:nvPicPr>
          <p:cNvPr id="5" name="Imagen 4" descr="C:\Users\PC1\Desktop\GAD Palenque\1.jpg">
            <a:extLst>
              <a:ext uri="{FF2B5EF4-FFF2-40B4-BE49-F238E27FC236}">
                <a16:creationId xmlns:a16="http://schemas.microsoft.com/office/drawing/2014/main" xmlns="" id="{8E86C0C6-A20F-4218-A699-93C0FA39A69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57070" y="346385"/>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720" y="3861533"/>
            <a:ext cx="2238041" cy="2082353"/>
          </a:xfrm>
          <a:prstGeom prst="rect">
            <a:avLst/>
          </a:prstGeom>
          <a:noFill/>
          <a:ln>
            <a:noFill/>
          </a:ln>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7243" y="3861532"/>
            <a:ext cx="2189777" cy="2082353"/>
          </a:xfrm>
          <a:prstGeom prst="rect">
            <a:avLst/>
          </a:prstGeom>
          <a:noFill/>
          <a:ln>
            <a:noFill/>
          </a:ln>
        </p:spPr>
      </p:pic>
    </p:spTree>
    <p:extLst>
      <p:ext uri="{BB962C8B-B14F-4D97-AF65-F5344CB8AC3E}">
        <p14:creationId xmlns:p14="http://schemas.microsoft.com/office/powerpoint/2010/main" val="1690517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3F09B82-E0A5-470B-9386-CE354B472542}"/>
              </a:ext>
            </a:extLst>
          </p:cNvPr>
          <p:cNvSpPr>
            <a:spLocks noGrp="1"/>
          </p:cNvSpPr>
          <p:nvPr>
            <p:ph sz="quarter" idx="1"/>
          </p:nvPr>
        </p:nvSpPr>
        <p:spPr>
          <a:xfrm>
            <a:off x="953037" y="1777286"/>
            <a:ext cx="10019763" cy="4440136"/>
          </a:xfrm>
        </p:spPr>
        <p:txBody>
          <a:bodyPr/>
          <a:lstStyle/>
          <a:p>
            <a:pPr marL="0" lvl="0" indent="0" algn="just">
              <a:buNone/>
            </a:pPr>
            <a:r>
              <a:rPr lang="es-EC" dirty="0" smtClean="0">
                <a:solidFill>
                  <a:schemeClr val="tx1"/>
                </a:solidFill>
                <a:latin typeface="Arial" pitchFamily="34" charset="0"/>
                <a:cs typeface="Arial" pitchFamily="34" charset="0"/>
              </a:rPr>
              <a:t>No se ha podido </a:t>
            </a:r>
            <a:r>
              <a:rPr lang="es-EC" dirty="0">
                <a:solidFill>
                  <a:schemeClr val="tx1"/>
                </a:solidFill>
                <a:latin typeface="Arial" pitchFamily="34" charset="0"/>
                <a:cs typeface="Arial" pitchFamily="34" charset="0"/>
              </a:rPr>
              <a:t>realizar agasajos navideños por la situación que estamos </a:t>
            </a:r>
            <a:r>
              <a:rPr lang="es-EC" dirty="0" smtClean="0">
                <a:solidFill>
                  <a:schemeClr val="tx1"/>
                </a:solidFill>
                <a:latin typeface="Arial" pitchFamily="34" charset="0"/>
                <a:cs typeface="Arial" pitchFamily="34" charset="0"/>
              </a:rPr>
              <a:t>enfrentando, </a:t>
            </a:r>
            <a:r>
              <a:rPr lang="es-EC" dirty="0">
                <a:solidFill>
                  <a:schemeClr val="tx1"/>
                </a:solidFill>
                <a:latin typeface="Arial" pitchFamily="34" charset="0"/>
                <a:cs typeface="Arial" pitchFamily="34" charset="0"/>
              </a:rPr>
              <a:t>pero eso no nos ha impedido que nuestra niñez reciban sus juguetitos y </a:t>
            </a:r>
            <a:r>
              <a:rPr lang="es-EC" dirty="0" smtClean="0">
                <a:solidFill>
                  <a:schemeClr val="tx1"/>
                </a:solidFill>
                <a:latin typeface="Arial" pitchFamily="34" charset="0"/>
                <a:cs typeface="Arial" pitchFamily="34" charset="0"/>
              </a:rPr>
              <a:t>dulces </a:t>
            </a:r>
            <a:r>
              <a:rPr lang="es-EC" dirty="0">
                <a:solidFill>
                  <a:schemeClr val="tx1"/>
                </a:solidFill>
                <a:latin typeface="Arial" pitchFamily="34" charset="0"/>
                <a:cs typeface="Arial" pitchFamily="34" charset="0"/>
              </a:rPr>
              <a:t>por lo que me traslade a varios sectores del cantón con la finalidad de entregar un pequeño presente a cada niño de mi cantón.</a:t>
            </a:r>
          </a:p>
          <a:p>
            <a:pPr marL="0" indent="0" algn="just">
              <a:buNone/>
            </a:pPr>
            <a:endParaRPr lang="es-EC" dirty="0">
              <a:solidFill>
                <a:schemeClr val="tx1"/>
              </a:solidFill>
              <a:latin typeface="Arial" pitchFamily="34" charset="0"/>
              <a:cs typeface="Arial" pitchFamily="34" charset="0"/>
            </a:endParaRPr>
          </a:p>
        </p:txBody>
      </p:sp>
      <p:pic>
        <p:nvPicPr>
          <p:cNvPr id="5" name="Imagen 4" descr="C:\Users\PC1\Desktop\GAD Palenque\1.jpg">
            <a:extLst>
              <a:ext uri="{FF2B5EF4-FFF2-40B4-BE49-F238E27FC236}">
                <a16:creationId xmlns:a16="http://schemas.microsoft.com/office/drawing/2014/main" xmlns="" id="{8BD970B8-1D3F-4CF0-8748-4A504DC714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1890" y="360033"/>
            <a:ext cx="7000347" cy="1009718"/>
          </a:xfrm>
          <a:prstGeom prst="rect">
            <a:avLst/>
          </a:prstGeom>
          <a:noFill/>
          <a:ln>
            <a:noFill/>
          </a:ln>
        </p:spPr>
      </p:pic>
      <p:pic>
        <p:nvPicPr>
          <p:cNvPr id="8" name="7 Imagen" descr="E:\FOTOS EVELIO\foto diciembre\dicie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961" y="3799268"/>
            <a:ext cx="2107305" cy="2047740"/>
          </a:xfrm>
          <a:prstGeom prst="rect">
            <a:avLst/>
          </a:prstGeom>
          <a:noFill/>
          <a:ln>
            <a:noFill/>
          </a:ln>
        </p:spPr>
      </p:pic>
      <p:pic>
        <p:nvPicPr>
          <p:cNvPr id="9" name="8 Imagen" descr="E:\FOTOS EVELIO\foto diciembre\2020 -12-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798" y="3760632"/>
            <a:ext cx="2232406" cy="2070278"/>
          </a:xfrm>
          <a:prstGeom prst="rect">
            <a:avLst/>
          </a:prstGeom>
          <a:noFill/>
          <a:ln>
            <a:noFill/>
          </a:ln>
        </p:spPr>
      </p:pic>
      <p:pic>
        <p:nvPicPr>
          <p:cNvPr id="10" name="9 Imagen" descr="E:\FOTOS EVELIO\foto diciembre\WhatsApp Image 2020-12-29 at 16.11.3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5424" y="3799268"/>
            <a:ext cx="2543578" cy="2031642"/>
          </a:xfrm>
          <a:prstGeom prst="rect">
            <a:avLst/>
          </a:prstGeom>
          <a:noFill/>
          <a:ln>
            <a:noFill/>
          </a:ln>
        </p:spPr>
      </p:pic>
    </p:spTree>
    <p:extLst>
      <p:ext uri="{BB962C8B-B14F-4D97-AF65-F5344CB8AC3E}">
        <p14:creationId xmlns:p14="http://schemas.microsoft.com/office/powerpoint/2010/main" val="1756550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a:extLst>
              <a:ext uri="{FF2B5EF4-FFF2-40B4-BE49-F238E27FC236}">
                <a16:creationId xmlns:a16="http://schemas.microsoft.com/office/drawing/2014/main" xmlns="" id="{BF7A79C7-4DAC-452D-A954-AB35F2B6A7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9523" y="428271"/>
            <a:ext cx="7000347" cy="1009718"/>
          </a:xfrm>
          <a:prstGeom prst="rect">
            <a:avLst/>
          </a:prstGeom>
          <a:noFill/>
          <a:ln>
            <a:noFill/>
          </a:ln>
        </p:spPr>
      </p:pic>
      <p:pic>
        <p:nvPicPr>
          <p:cNvPr id="1026" name="Picture 2" descr="MUCHAS GRACIAS GIF | Gfyca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27206" y="2516803"/>
            <a:ext cx="4028905" cy="263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6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497722" y="264273"/>
            <a:ext cx="7000347" cy="1009718"/>
          </a:xfrm>
          <a:prstGeom prst="rect">
            <a:avLst/>
          </a:prstGeom>
          <a:noFill/>
          <a:ln>
            <a:noFill/>
          </a:ln>
        </p:spPr>
      </p:pic>
      <p:sp>
        <p:nvSpPr>
          <p:cNvPr id="6" name="Marcador de contenido 2"/>
          <p:cNvSpPr>
            <a:spLocks noGrp="1"/>
          </p:cNvSpPr>
          <p:nvPr>
            <p:ph sz="quarter" idx="1"/>
          </p:nvPr>
        </p:nvSpPr>
        <p:spPr>
          <a:xfrm>
            <a:off x="901521" y="1357214"/>
            <a:ext cx="10238704" cy="4953434"/>
          </a:xfrm>
        </p:spPr>
        <p:txBody>
          <a:bodyPr>
            <a:normAutofit fontScale="25000" lnSpcReduction="20000"/>
          </a:bodyPr>
          <a:lstStyle/>
          <a:p>
            <a:pPr marL="0" indent="0">
              <a:buNone/>
            </a:pPr>
            <a:r>
              <a:rPr lang="es-EC" sz="11200" dirty="0" smtClean="0">
                <a:solidFill>
                  <a:schemeClr val="tx1"/>
                </a:solidFill>
                <a:latin typeface="Algerian" panose="04020705040A02060702" pitchFamily="82" charset="0"/>
              </a:rPr>
              <a:t>APROBACIÓN DE ORDENANZAS:</a:t>
            </a:r>
          </a:p>
          <a:p>
            <a:pPr algn="just">
              <a:buFont typeface="Wingdings" panose="05000000000000000000" pitchFamily="2" charset="2"/>
              <a:buChar char="ü"/>
            </a:pPr>
            <a:endParaRPr lang="es-EC" sz="22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5500" dirty="0" smtClean="0">
                <a:solidFill>
                  <a:schemeClr val="tx1"/>
                </a:solidFill>
                <a:latin typeface="Arial" panose="020B0604020202020204" pitchFamily="34" charset="0"/>
                <a:cs typeface="Arial" panose="020B0604020202020204" pitchFamily="34" charset="0"/>
              </a:rPr>
              <a:t>ORDENANZA QUE REGULA EL USO DE PLAYAS Y EL ESPACIO PÚBLICO EN EL GOBIERNO AUTÓNOMO DESCENTRALIZADO MUNICIPAL DEL CANTÓN PALENQUE, EN EL MARCO DEL MANEJO DE LA PANDEMIA DE COVID-19 EN EL CANTÓN.</a:t>
            </a:r>
          </a:p>
          <a:p>
            <a:pPr algn="just">
              <a:buFont typeface="Wingdings" panose="05000000000000000000" pitchFamily="2" charset="2"/>
              <a:buChar char="ü"/>
            </a:pPr>
            <a:endParaRPr lang="es-EC" sz="55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5500" dirty="0" smtClean="0">
                <a:solidFill>
                  <a:schemeClr val="tx1"/>
                </a:solidFill>
                <a:latin typeface="Arial" panose="020B0604020202020204" pitchFamily="34" charset="0"/>
                <a:cs typeface="Arial" panose="020B0604020202020204" pitchFamily="34" charset="0"/>
              </a:rPr>
              <a:t>ORDENANZA QUE REGULA Y CONTYROLA EL USO DEL ESPACIO PÚBLICO EN EL MARCO DEL MANEJO DE LA PANDEMIA DE COVID-19 EN EL CANTÓN PALENQUE .</a:t>
            </a:r>
          </a:p>
          <a:p>
            <a:pPr marL="0" indent="0" algn="just">
              <a:buNone/>
            </a:pPr>
            <a:endParaRPr lang="es-EC" sz="55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5500" dirty="0" smtClean="0">
                <a:solidFill>
                  <a:schemeClr val="tx1"/>
                </a:solidFill>
                <a:latin typeface="Arial" panose="020B0604020202020204" pitchFamily="34" charset="0"/>
                <a:cs typeface="Arial" panose="020B0604020202020204" pitchFamily="34" charset="0"/>
              </a:rPr>
              <a:t>ORDENZNA </a:t>
            </a:r>
            <a:r>
              <a:rPr lang="es-EC" sz="5500" dirty="0">
                <a:solidFill>
                  <a:schemeClr val="tx1"/>
                </a:solidFill>
                <a:latin typeface="Arial" panose="020B0604020202020204" pitchFamily="34" charset="0"/>
                <a:cs typeface="Arial" panose="020B0604020202020204" pitchFamily="34" charset="0"/>
              </a:rPr>
              <a:t>QUE REGULA LA REALIZACIÓN DE ESPECTACULOS PÚBLICOS EN EL GOBIERNO AUTÓNOMO DESCENTRALIZADO MUNICIPAL DEL CANTÓN PALENQUE, EN EL MARCO DEL MANEJO DE LA PANDEMIA DE COVID-19 EN EL CANTÓN. </a:t>
            </a:r>
            <a:endParaRPr lang="en-US" sz="5500" dirty="0">
              <a:latin typeface="Arial" panose="020B0604020202020204" pitchFamily="34" charset="0"/>
              <a:cs typeface="Arial" panose="020B0604020202020204" pitchFamily="34" charset="0"/>
            </a:endParaRPr>
          </a:p>
          <a:p>
            <a:pPr marL="0" indent="0" algn="just">
              <a:buNone/>
            </a:pPr>
            <a:endParaRPr lang="es-EC" sz="55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5500" dirty="0" smtClean="0">
                <a:solidFill>
                  <a:schemeClr val="tx1"/>
                </a:solidFill>
                <a:latin typeface="Arial" panose="020B0604020202020204" pitchFamily="34" charset="0"/>
                <a:cs typeface="Arial" panose="020B0604020202020204" pitchFamily="34" charset="0"/>
              </a:rPr>
              <a:t>REFORMA A LA ORDENANZA SUSTITUTIVA QUE REGLAMENTA LA OCUPACIÓN DE LA VÍA PÚBLICA DEL GOBIERNO AUTÓNOMO DESCENTARLIZADO MUNICIPAL DEL CANTÓN PALENQUE. . </a:t>
            </a:r>
          </a:p>
          <a:p>
            <a:pPr marL="0" indent="0" algn="just">
              <a:buNone/>
            </a:pPr>
            <a:endParaRPr lang="es-EC" sz="55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5500" dirty="0" smtClean="0">
                <a:solidFill>
                  <a:schemeClr val="tx1"/>
                </a:solidFill>
                <a:latin typeface="Arial" panose="020B0604020202020204" pitchFamily="34" charset="0"/>
                <a:cs typeface="Arial" panose="020B0604020202020204" pitchFamily="34" charset="0"/>
              </a:rPr>
              <a:t>ORDENANZA SUSTITUTIVA A LA ORDENANZA SUSTITUTIVA QUE REGULA EL USO, FUNCIONAMIENTO Y ADMINISTRACIÓN DEL MERCADO MUNICIPAL, LAS FERIAS LIBRES Y CENTRO COMERCIAL DEL CANTÓN PALENQUE.</a:t>
            </a:r>
          </a:p>
          <a:p>
            <a:pPr algn="just">
              <a:buFont typeface="Wingdings" panose="05000000000000000000" pitchFamily="2" charset="2"/>
              <a:buChar char="ü"/>
            </a:pPr>
            <a:endParaRPr lang="es-EC" sz="55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C" sz="5500" dirty="0" smtClean="0">
                <a:solidFill>
                  <a:schemeClr val="tx1"/>
                </a:solidFill>
                <a:latin typeface="Arial" panose="020B0604020202020204" pitchFamily="34" charset="0"/>
                <a:cs typeface="Arial" panose="020B0604020202020204" pitchFamily="34" charset="0"/>
              </a:rPr>
              <a:t>ORDENANZA SUSTITUTIVA QUE REGULA LA FORMACIÓN DEL CATASTRO PREDIAL URBANO DEL CANTÓN PALENQUE, LA DETERMINACIÓN, ADMINISTRACIÓN Y RECAUDACIÓN DEL IMPUESTO A LOS PREDIOS URBANOS PARA EL BIENIO 2021-2022.</a:t>
            </a:r>
          </a:p>
          <a:p>
            <a:pPr algn="just">
              <a:buFont typeface="Wingdings" panose="05000000000000000000" pitchFamily="2" charset="2"/>
              <a:buChar char="ü"/>
            </a:pPr>
            <a:endParaRPr lang="es-EC" sz="4000" dirty="0" smtClean="0">
              <a:solidFill>
                <a:schemeClr val="tx1"/>
              </a:solidFill>
              <a:latin typeface="Arial" panose="020B0604020202020204" pitchFamily="34" charset="0"/>
              <a:cs typeface="Arial" panose="020B0604020202020204" pitchFamily="34" charset="0"/>
            </a:endParaRPr>
          </a:p>
          <a:p>
            <a:pPr marL="0" indent="0" algn="just">
              <a:buNone/>
            </a:pPr>
            <a:r>
              <a:rPr lang="es-EC" sz="4000" dirty="0" smtClean="0">
                <a:solidFill>
                  <a:schemeClr val="tx1"/>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98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1464655" y="1599232"/>
            <a:ext cx="8915400" cy="3977320"/>
          </a:xfrm>
        </p:spPr>
        <p:txBody>
          <a:bodyPr>
            <a:normAutofit fontScale="77500" lnSpcReduction="20000"/>
          </a:bodyPr>
          <a:lstStyle/>
          <a:p>
            <a:pPr marL="0" indent="0" algn="just">
              <a:buNone/>
            </a:pPr>
            <a:r>
              <a:rPr lang="es-EC" sz="4000" b="1" dirty="0">
                <a:solidFill>
                  <a:schemeClr val="tx1"/>
                </a:solidFill>
                <a:latin typeface="Algerian" panose="04020705040A02060702" pitchFamily="82" charset="0"/>
              </a:rPr>
              <a:t>Conformo las siguientes  Comisiones del Concejo Cantonal de Palenque:</a:t>
            </a:r>
          </a:p>
          <a:p>
            <a:pPr marL="0" indent="0">
              <a:buNone/>
            </a:pPr>
            <a:r>
              <a:rPr lang="es-EC" dirty="0"/>
              <a:t>   </a:t>
            </a:r>
            <a:endParaRPr lang="es-EC" dirty="0">
              <a:solidFill>
                <a:schemeClr val="tx1"/>
              </a:solidFill>
            </a:endParaRPr>
          </a:p>
          <a:p>
            <a:pPr>
              <a:buFont typeface="Wingdings" panose="05000000000000000000" pitchFamily="2" charset="2"/>
              <a:buChar char="v"/>
            </a:pPr>
            <a:r>
              <a:rPr lang="es-EC" sz="3500" dirty="0">
                <a:solidFill>
                  <a:schemeClr val="tx1"/>
                </a:solidFill>
                <a:latin typeface="Arial" panose="020B0604020202020204" pitchFamily="34" charset="0"/>
                <a:cs typeface="Arial" panose="020B0604020202020204" pitchFamily="34" charset="0"/>
              </a:rPr>
              <a:t>Comisión de Mesa ( Segundo Vocal</a:t>
            </a:r>
            <a:r>
              <a:rPr lang="es-EC" sz="3500" dirty="0" smtClean="0">
                <a:solidFill>
                  <a:schemeClr val="tx1"/>
                </a:solidFill>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s-EC" sz="3500" dirty="0">
                <a:solidFill>
                  <a:schemeClr val="tx1"/>
                </a:solidFill>
                <a:latin typeface="Arial" panose="020B0604020202020204" pitchFamily="34" charset="0"/>
                <a:cs typeface="Arial" panose="020B0604020202020204" pitchFamily="34" charset="0"/>
              </a:rPr>
              <a:t> </a:t>
            </a:r>
            <a:r>
              <a:rPr lang="es-EC" sz="3500" dirty="0" smtClean="0">
                <a:solidFill>
                  <a:schemeClr val="tx1"/>
                </a:solidFill>
                <a:latin typeface="Arial" panose="020B0604020202020204" pitchFamily="34" charset="0"/>
                <a:cs typeface="Arial" panose="020B0604020202020204" pitchFamily="34" charset="0"/>
              </a:rPr>
              <a:t>Comisión de Planificación y Presupuesto (Segundo Vocal)</a:t>
            </a:r>
            <a:endParaRPr lang="es-EC" sz="35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EC" sz="3500" dirty="0">
                <a:solidFill>
                  <a:schemeClr val="tx1"/>
                </a:solidFill>
                <a:latin typeface="Arial" panose="020B0604020202020204" pitchFamily="34" charset="0"/>
                <a:cs typeface="Arial" panose="020B0604020202020204" pitchFamily="34" charset="0"/>
              </a:rPr>
              <a:t>Comisión de </a:t>
            </a:r>
            <a:r>
              <a:rPr lang="es-EC" sz="3500" dirty="0" smtClean="0">
                <a:solidFill>
                  <a:schemeClr val="tx1"/>
                </a:solidFill>
                <a:latin typeface="Arial" panose="020B0604020202020204" pitchFamily="34" charset="0"/>
                <a:cs typeface="Arial" panose="020B0604020202020204" pitchFamily="34" charset="0"/>
              </a:rPr>
              <a:t>Servicios Públicos, Vía Pública y Promoción Social (Presidente)</a:t>
            </a:r>
            <a:endParaRPr lang="es-EC" sz="35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EC" sz="3500" dirty="0" smtClean="0">
                <a:solidFill>
                  <a:schemeClr val="tx1"/>
                </a:solidFill>
                <a:latin typeface="Arial" panose="020B0604020202020204" pitchFamily="34" charset="0"/>
                <a:cs typeface="Arial" panose="020B0604020202020204" pitchFamily="34" charset="0"/>
              </a:rPr>
              <a:t>Comisión </a:t>
            </a:r>
            <a:r>
              <a:rPr lang="es-EC" sz="3500" dirty="0">
                <a:solidFill>
                  <a:schemeClr val="tx1"/>
                </a:solidFill>
                <a:latin typeface="Arial" panose="020B0604020202020204" pitchFamily="34" charset="0"/>
                <a:cs typeface="Arial" panose="020B0604020202020204" pitchFamily="34" charset="0"/>
              </a:rPr>
              <a:t>de </a:t>
            </a:r>
            <a:r>
              <a:rPr lang="es-EC" sz="3500" dirty="0" smtClean="0">
                <a:solidFill>
                  <a:schemeClr val="tx1"/>
                </a:solidFill>
                <a:latin typeface="Arial" panose="020B0604020202020204" pitchFamily="34" charset="0"/>
                <a:cs typeface="Arial" panose="020B0604020202020204" pitchFamily="34" charset="0"/>
              </a:rPr>
              <a:t>Educación, Cultura, Deporte y Salud </a:t>
            </a:r>
            <a:r>
              <a:rPr lang="es-EC" sz="3500" dirty="0">
                <a:solidFill>
                  <a:schemeClr val="tx1"/>
                </a:solidFill>
                <a:latin typeface="Arial" panose="020B0604020202020204" pitchFamily="34" charset="0"/>
                <a:cs typeface="Arial" panose="020B0604020202020204" pitchFamily="34" charset="0"/>
              </a:rPr>
              <a:t>( </a:t>
            </a:r>
            <a:r>
              <a:rPr lang="es-EC" sz="3500" dirty="0" smtClean="0">
                <a:solidFill>
                  <a:schemeClr val="tx1"/>
                </a:solidFill>
                <a:latin typeface="Arial" panose="020B0604020202020204" pitchFamily="34" charset="0"/>
                <a:cs typeface="Arial" panose="020B0604020202020204" pitchFamily="34" charset="0"/>
              </a:rPr>
              <a:t>Primer Vocal )</a:t>
            </a:r>
            <a:endParaRPr lang="es-EC" sz="35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s-EC" sz="3500"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635354" y="238489"/>
            <a:ext cx="7000347" cy="1009718"/>
          </a:xfrm>
          <a:prstGeom prst="rect">
            <a:avLst/>
          </a:prstGeom>
          <a:noFill/>
          <a:ln>
            <a:noFill/>
          </a:ln>
        </p:spPr>
      </p:pic>
    </p:spTree>
    <p:extLst>
      <p:ext uri="{BB962C8B-B14F-4D97-AF65-F5344CB8AC3E}">
        <p14:creationId xmlns:p14="http://schemas.microsoft.com/office/powerpoint/2010/main" val="344939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1131785" y="1562892"/>
            <a:ext cx="9296835" cy="4580331"/>
          </a:xfrm>
        </p:spPr>
        <p:txBody>
          <a:bodyPr/>
          <a:lstStyle/>
          <a:p>
            <a:pPr marL="0" indent="0" algn="just">
              <a:buNone/>
            </a:pPr>
            <a:r>
              <a:rPr lang="es-EC" dirty="0">
                <a:solidFill>
                  <a:schemeClr val="tx1"/>
                </a:solidFill>
                <a:latin typeface="Arial" panose="020B0604020202020204" pitchFamily="34" charset="0"/>
                <a:cs typeface="Arial" panose="020B0604020202020204" pitchFamily="34" charset="0"/>
              </a:rPr>
              <a:t>En calidad de fiscalizador</a:t>
            </a:r>
            <a:r>
              <a:rPr lang="es-EC" dirty="0" smtClean="0">
                <a:solidFill>
                  <a:schemeClr val="tx1"/>
                </a:solidFill>
                <a:latin typeface="Arial" panose="020B0604020202020204" pitchFamily="34" charset="0"/>
                <a:cs typeface="Arial" panose="020B0604020202020204" pitchFamily="34" charset="0"/>
              </a:rPr>
              <a:t>, y en </a:t>
            </a:r>
            <a:r>
              <a:rPr lang="es-EC" dirty="0">
                <a:solidFill>
                  <a:schemeClr val="tx1"/>
                </a:solidFill>
                <a:latin typeface="Arial" pitchFamily="34" charset="0"/>
                <a:cs typeface="Arial" pitchFamily="34" charset="0"/>
              </a:rPr>
              <a:t>compañía de los </a:t>
            </a:r>
            <a:r>
              <a:rPr lang="es-EC" dirty="0" smtClean="0">
                <a:solidFill>
                  <a:schemeClr val="tx1"/>
                </a:solidFill>
                <a:latin typeface="Arial" pitchFamily="34" charset="0"/>
                <a:cs typeface="Arial" pitchFamily="34" charset="0"/>
              </a:rPr>
              <a:t>compañeros ediles Anita </a:t>
            </a:r>
            <a:r>
              <a:rPr lang="es-EC" dirty="0">
                <a:solidFill>
                  <a:schemeClr val="tx1"/>
                </a:solidFill>
                <a:latin typeface="Arial" pitchFamily="34" charset="0"/>
                <a:cs typeface="Arial" pitchFamily="34" charset="0"/>
              </a:rPr>
              <a:t>Vergara Villamar, y Jinson Murrieta Cedeño </a:t>
            </a:r>
            <a:r>
              <a:rPr lang="es-EC" dirty="0" smtClean="0">
                <a:solidFill>
                  <a:schemeClr val="tx1"/>
                </a:solidFill>
                <a:latin typeface="Arial" pitchFamily="34" charset="0"/>
                <a:cs typeface="Arial" pitchFamily="34" charset="0"/>
              </a:rPr>
              <a:t>nos hemos dirigidos </a:t>
            </a:r>
            <a:r>
              <a:rPr lang="es-EC" dirty="0">
                <a:solidFill>
                  <a:schemeClr val="tx1"/>
                </a:solidFill>
                <a:latin typeface="Arial" pitchFamily="34" charset="0"/>
                <a:cs typeface="Arial" pitchFamily="34" charset="0"/>
              </a:rPr>
              <a:t>hasta el Camal Municipal con la finalidad de verificar los trabajos que se </a:t>
            </a:r>
            <a:r>
              <a:rPr lang="es-EC" dirty="0" smtClean="0">
                <a:solidFill>
                  <a:schemeClr val="tx1"/>
                </a:solidFill>
                <a:latin typeface="Arial" pitchFamily="34" charset="0"/>
                <a:cs typeface="Arial" pitchFamily="34" charset="0"/>
              </a:rPr>
              <a:t>realizaban y conversamos </a:t>
            </a:r>
            <a:r>
              <a:rPr lang="es-EC" dirty="0">
                <a:solidFill>
                  <a:schemeClr val="tx1"/>
                </a:solidFill>
                <a:latin typeface="Arial" pitchFamily="34" charset="0"/>
                <a:cs typeface="Arial" pitchFamily="34" charset="0"/>
              </a:rPr>
              <a:t>con el </a:t>
            </a:r>
            <a:r>
              <a:rPr lang="es-EC" dirty="0" smtClean="0">
                <a:solidFill>
                  <a:schemeClr val="tx1"/>
                </a:solidFill>
                <a:latin typeface="Arial" pitchFamily="34" charset="0"/>
                <a:cs typeface="Arial" pitchFamily="34" charset="0"/>
              </a:rPr>
              <a:t>contratista </a:t>
            </a:r>
            <a:r>
              <a:rPr lang="es-EC" dirty="0">
                <a:solidFill>
                  <a:schemeClr val="tx1"/>
                </a:solidFill>
                <a:latin typeface="Arial" pitchFamily="34" charset="0"/>
                <a:cs typeface="Arial" pitchFamily="34" charset="0"/>
              </a:rPr>
              <a:t>donde nos manifestó que los trabajos los está </a:t>
            </a:r>
            <a:r>
              <a:rPr lang="es-EC" dirty="0" smtClean="0">
                <a:latin typeface="Arial" pitchFamily="34" charset="0"/>
                <a:cs typeface="Arial" pitchFamily="34" charset="0"/>
              </a:rPr>
              <a:t>efectuando a cabalidad de acuerdo a la especificaciones técnicas</a:t>
            </a:r>
            <a:r>
              <a:rPr lang="es-EC" dirty="0" smtClean="0">
                <a:solidFill>
                  <a:schemeClr val="tx1"/>
                </a:solidFill>
                <a:latin typeface="Arial" pitchFamily="34" charset="0"/>
                <a:cs typeface="Arial" pitchFamily="34" charset="0"/>
              </a:rPr>
              <a:t>.</a:t>
            </a:r>
            <a:endParaRPr lang="es-EC" dirty="0">
              <a:solidFill>
                <a:schemeClr val="tx1"/>
              </a:solidFill>
              <a:latin typeface="Arial" panose="020B0604020202020204" pitchFamily="34" charset="0"/>
              <a:cs typeface="Arial" panose="020B0604020202020204" pitchFamily="34" charset="0"/>
            </a:endParaRPr>
          </a:p>
          <a:p>
            <a:pPr marL="0" indent="0">
              <a:buNone/>
            </a:pPr>
            <a:r>
              <a:rPr lang="es-EC" dirty="0"/>
              <a:t>   </a:t>
            </a: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280030" y="284321"/>
            <a:ext cx="7000347" cy="1009718"/>
          </a:xfrm>
          <a:prstGeom prst="rect">
            <a:avLst/>
          </a:prstGeom>
          <a:noFill/>
          <a:ln>
            <a:noFill/>
          </a:ln>
        </p:spPr>
      </p:pic>
      <p:pic>
        <p:nvPicPr>
          <p:cNvPr id="8" name="7 Imagen" descr="H:\FOTOS EVELIO\WhatsApp Image 2020-01-14 at 11.55.4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9427" y="4112520"/>
            <a:ext cx="2523790" cy="1568450"/>
          </a:xfrm>
          <a:prstGeom prst="rect">
            <a:avLst/>
          </a:prstGeom>
          <a:noFill/>
          <a:ln>
            <a:noFill/>
          </a:ln>
        </p:spPr>
      </p:pic>
      <p:pic>
        <p:nvPicPr>
          <p:cNvPr id="9" name="8 Imagen" descr="H:\FOTOS EVELIO\WhatsApp Image 2020-01-14 at 11.55.41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9145" y="4112520"/>
            <a:ext cx="2428875" cy="1624965"/>
          </a:xfrm>
          <a:prstGeom prst="rect">
            <a:avLst/>
          </a:prstGeom>
          <a:noFill/>
          <a:ln>
            <a:noFill/>
          </a:ln>
        </p:spPr>
      </p:pic>
    </p:spTree>
    <p:extLst>
      <p:ext uri="{BB962C8B-B14F-4D97-AF65-F5344CB8AC3E}">
        <p14:creationId xmlns:p14="http://schemas.microsoft.com/office/powerpoint/2010/main" val="393226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1227137" y="1427906"/>
            <a:ext cx="9230508" cy="4794765"/>
          </a:xfrm>
        </p:spPr>
        <p:txBody>
          <a:bodyPr>
            <a:normAutofit/>
          </a:bodyPr>
          <a:lstStyle/>
          <a:p>
            <a:pPr marL="0" indent="0" algn="just">
              <a:buNone/>
            </a:pPr>
            <a:r>
              <a:rPr lang="es-EC" dirty="0">
                <a:solidFill>
                  <a:schemeClr val="tx1"/>
                </a:solidFill>
                <a:latin typeface="Arial" pitchFamily="34" charset="0"/>
                <a:cs typeface="Arial" panose="020B0604020202020204" pitchFamily="34" charset="0"/>
              </a:rPr>
              <a:t>Como Miembro de la Comisión de Educación, </a:t>
            </a:r>
            <a:r>
              <a:rPr lang="es-EC" dirty="0" smtClean="0">
                <a:solidFill>
                  <a:schemeClr val="tx1"/>
                </a:solidFill>
                <a:latin typeface="Arial" panose="020B0604020202020204" pitchFamily="34" charset="0"/>
                <a:cs typeface="Arial" panose="020B0604020202020204" pitchFamily="34" charset="0"/>
              </a:rPr>
              <a:t>Cultura, Deporte, y Salud, asistí conjunto con </a:t>
            </a:r>
            <a:r>
              <a:rPr lang="es-EC" dirty="0">
                <a:solidFill>
                  <a:schemeClr val="tx1"/>
                </a:solidFill>
                <a:latin typeface="Arial" panose="020B0604020202020204" pitchFamily="34" charset="0"/>
                <a:cs typeface="Arial" panose="020B0604020202020204" pitchFamily="34" charset="0"/>
              </a:rPr>
              <a:t>el Señor Alcalde, </a:t>
            </a:r>
            <a:r>
              <a:rPr lang="es-EC" dirty="0" smtClean="0">
                <a:solidFill>
                  <a:schemeClr val="tx1"/>
                </a:solidFill>
                <a:latin typeface="Arial" panose="020B0604020202020204" pitchFamily="34" charset="0"/>
                <a:cs typeface="Arial" panose="020B0604020202020204" pitchFamily="34" charset="0"/>
              </a:rPr>
              <a:t>y </a:t>
            </a:r>
            <a:r>
              <a:rPr lang="es-EC" dirty="0">
                <a:solidFill>
                  <a:schemeClr val="tx1"/>
                </a:solidFill>
                <a:latin typeface="Arial" panose="020B0604020202020204" pitchFamily="34" charset="0"/>
                <a:cs typeface="Arial" panose="020B0604020202020204" pitchFamily="34" charset="0"/>
              </a:rPr>
              <a:t>Concejales </a:t>
            </a:r>
            <a:r>
              <a:rPr lang="es-EC" dirty="0" smtClean="0">
                <a:solidFill>
                  <a:schemeClr val="tx1"/>
                </a:solidFill>
                <a:latin typeface="Arial" panose="020B0604020202020204" pitchFamily="34" charset="0"/>
                <a:cs typeface="Arial" panose="020B0604020202020204" pitchFamily="34" charset="0"/>
              </a:rPr>
              <a:t>en </a:t>
            </a:r>
            <a:r>
              <a:rPr lang="es-EC" dirty="0">
                <a:solidFill>
                  <a:schemeClr val="tx1"/>
                </a:solidFill>
                <a:latin typeface="Arial" panose="020B0604020202020204" pitchFamily="34" charset="0"/>
                <a:cs typeface="Arial" panose="020B0604020202020204" pitchFamily="34" charset="0"/>
              </a:rPr>
              <a:t>la Final del campeonato de Indor Futbol Sub 40, actividad deportiva organizada por el GAD Municipal del Cantón </a:t>
            </a:r>
            <a:r>
              <a:rPr lang="es-EC" dirty="0" smtClean="0">
                <a:solidFill>
                  <a:schemeClr val="tx1"/>
                </a:solidFill>
                <a:latin typeface="Arial" pitchFamily="34" charset="0"/>
                <a:cs typeface="Arial" pitchFamily="34" charset="0"/>
              </a:rPr>
              <a:t>Palenque, </a:t>
            </a:r>
            <a:r>
              <a:rPr lang="es-EC" dirty="0">
                <a:solidFill>
                  <a:schemeClr val="tx1"/>
                </a:solidFill>
                <a:latin typeface="Arial" pitchFamily="34" charset="0"/>
                <a:cs typeface="Arial" pitchFamily="34" charset="0"/>
              </a:rPr>
              <a:t>en la que participaron varios equipos, durante este evento se premiaron a los equipos que quedaron en cuarto lugar, tercer lugar, segundo lugar y </a:t>
            </a:r>
            <a:r>
              <a:rPr lang="es-EC" dirty="0" smtClean="0">
                <a:solidFill>
                  <a:schemeClr val="tx1"/>
                </a:solidFill>
                <a:latin typeface="Arial" panose="020B0604020202020204" pitchFamily="34" charset="0"/>
                <a:cs typeface="Arial" panose="020B0604020202020204" pitchFamily="34" charset="0"/>
              </a:rPr>
              <a:t>campeones.</a:t>
            </a:r>
          </a:p>
        </p:txBody>
      </p:sp>
      <p:pic>
        <p:nvPicPr>
          <p:cNvPr id="4" name="Imagen 3"/>
          <p:cNvPicPr>
            <a:picLocks noChangeAspect="1"/>
          </p:cNvPicPr>
          <p:nvPr/>
        </p:nvPicPr>
        <p:blipFill>
          <a:blip r:embed="rId2"/>
          <a:stretch>
            <a:fillRect/>
          </a:stretch>
        </p:blipFill>
        <p:spPr>
          <a:xfrm>
            <a:off x="2298291" y="322389"/>
            <a:ext cx="7004911" cy="1005927"/>
          </a:xfrm>
          <a:prstGeom prst="rect">
            <a:avLst/>
          </a:prstGeom>
        </p:spPr>
      </p:pic>
      <p:pic>
        <p:nvPicPr>
          <p:cNvPr id="6" name="5 Imagen" descr="C:\Users\PC\Downloads\WhatsApp Image 2020-11-05 at 18.51.16.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689" y="4103530"/>
            <a:ext cx="2372932" cy="1900708"/>
          </a:xfrm>
          <a:prstGeom prst="rect">
            <a:avLst/>
          </a:prstGeom>
          <a:noFill/>
          <a:ln>
            <a:noFill/>
          </a:ln>
        </p:spPr>
      </p:pic>
      <p:pic>
        <p:nvPicPr>
          <p:cNvPr id="9" name="8 Imagen" descr="C:\Users\PC\Downloads\WhatsApp Image 2020-11-05 at 18.51.16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611" y="4103530"/>
            <a:ext cx="2069743" cy="1900708"/>
          </a:xfrm>
          <a:prstGeom prst="rect">
            <a:avLst/>
          </a:prstGeom>
          <a:noFill/>
          <a:ln>
            <a:noFill/>
          </a:ln>
        </p:spPr>
      </p:pic>
    </p:spTree>
    <p:extLst>
      <p:ext uri="{BB962C8B-B14F-4D97-AF65-F5344CB8AC3E}">
        <p14:creationId xmlns:p14="http://schemas.microsoft.com/office/powerpoint/2010/main" val="262489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1396222" y="1590763"/>
            <a:ext cx="8915400" cy="4703929"/>
          </a:xfrm>
        </p:spPr>
        <p:txBody>
          <a:bodyPr>
            <a:normAutofit/>
          </a:bodyPr>
          <a:lstStyle/>
          <a:p>
            <a:pPr marL="0" lvl="0" indent="0" algn="just">
              <a:buNone/>
            </a:pPr>
            <a:r>
              <a:rPr lang="es-EC" dirty="0" smtClean="0">
                <a:solidFill>
                  <a:schemeClr val="tx1"/>
                </a:solidFill>
                <a:latin typeface="Arial" pitchFamily="34" charset="0"/>
                <a:cs typeface="Arial" pitchFamily="34" charset="0"/>
              </a:rPr>
              <a:t>Como  siempre caracterizándome solidario me </a:t>
            </a:r>
            <a:r>
              <a:rPr lang="es-EC" dirty="0">
                <a:solidFill>
                  <a:schemeClr val="tx1"/>
                </a:solidFill>
                <a:latin typeface="Arial" pitchFamily="34" charset="0"/>
                <a:cs typeface="Arial" pitchFamily="34" charset="0"/>
              </a:rPr>
              <a:t>traslade </a:t>
            </a:r>
            <a:r>
              <a:rPr lang="es-EC" dirty="0" smtClean="0">
                <a:solidFill>
                  <a:schemeClr val="tx1"/>
                </a:solidFill>
                <a:latin typeface="Arial" pitchFamily="34" charset="0"/>
                <a:cs typeface="Arial" pitchFamily="34" charset="0"/>
              </a:rPr>
              <a:t>hasta el </a:t>
            </a:r>
            <a:r>
              <a:rPr lang="es-EC" dirty="0">
                <a:solidFill>
                  <a:schemeClr val="tx1"/>
                </a:solidFill>
                <a:latin typeface="Arial" pitchFamily="34" charset="0"/>
                <a:cs typeface="Arial" pitchFamily="34" charset="0"/>
              </a:rPr>
              <a:t>Recinto </a:t>
            </a:r>
            <a:r>
              <a:rPr lang="es-EC" dirty="0" err="1">
                <a:solidFill>
                  <a:schemeClr val="tx1"/>
                </a:solidFill>
                <a:latin typeface="Arial" pitchFamily="34" charset="0"/>
                <a:cs typeface="Arial" pitchFamily="34" charset="0"/>
              </a:rPr>
              <a:t>Maculillo</a:t>
            </a:r>
            <a:r>
              <a:rPr lang="es-EC" dirty="0">
                <a:solidFill>
                  <a:schemeClr val="tx1"/>
                </a:solidFill>
                <a:latin typeface="Arial" pitchFamily="34" charset="0"/>
                <a:cs typeface="Arial" pitchFamily="34" charset="0"/>
              </a:rPr>
              <a:t> en compañía de los miembros del Comité 22 de agosto, y miembros de la Policía Comunitaria con el objeto de mantener una conversación con la Señora Nancy Arias ya que tiene un niño que posee discapacidad en sus manitos y sus piernitas, como siempre lo digo que Dios me puso en este camino fue para servir a la gente de mi pueblo. </a:t>
            </a:r>
          </a:p>
          <a:p>
            <a:pPr marL="0" indent="0">
              <a:buNone/>
            </a:pPr>
            <a:r>
              <a:rPr lang="es-EC" dirty="0"/>
              <a:t> </a:t>
            </a:r>
          </a:p>
          <a:p>
            <a:pPr marL="0" indent="0">
              <a:buNone/>
            </a:pPr>
            <a:endParaRPr lang="es-EC"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508420" y="317551"/>
            <a:ext cx="7000347" cy="1009718"/>
          </a:xfrm>
          <a:prstGeom prst="rect">
            <a:avLst/>
          </a:prstGeom>
          <a:noFill/>
          <a:ln>
            <a:noFill/>
          </a:ln>
        </p:spPr>
      </p:pic>
      <p:pic>
        <p:nvPicPr>
          <p:cNvPr id="5" name="4 Imagen" descr="H:\FOTOS EVELIO\FB_IMG_160454980549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420" y="4259285"/>
            <a:ext cx="2521585" cy="1771650"/>
          </a:xfrm>
          <a:prstGeom prst="rect">
            <a:avLst/>
          </a:prstGeom>
          <a:noFill/>
          <a:ln>
            <a:noFill/>
          </a:ln>
        </p:spPr>
      </p:pic>
      <p:pic>
        <p:nvPicPr>
          <p:cNvPr id="7" name="6 Imagen" descr="H:\FOTOS EVELIO\FB_IMG_160454980877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2006" y="4268810"/>
            <a:ext cx="2466975" cy="1762125"/>
          </a:xfrm>
          <a:prstGeom prst="rect">
            <a:avLst/>
          </a:prstGeom>
          <a:noFill/>
          <a:ln>
            <a:noFill/>
          </a:ln>
        </p:spPr>
      </p:pic>
    </p:spTree>
    <p:extLst>
      <p:ext uri="{BB962C8B-B14F-4D97-AF65-F5344CB8AC3E}">
        <p14:creationId xmlns:p14="http://schemas.microsoft.com/office/powerpoint/2010/main" val="1985845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2926</TotalTime>
  <Words>3531</Words>
  <Application>Microsoft Office PowerPoint</Application>
  <PresentationFormat>Personalizado</PresentationFormat>
  <Paragraphs>102</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Mirador</vt:lpstr>
      <vt:lpstr>Presentación de PowerPoint</vt:lpstr>
      <vt:lpstr>Presentación de PowerPoint</vt:lpstr>
      <vt:lpstr>Actividades Legislativas: Sesiones Ordinarias de Concejo Municipal del Cantón Palenque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Asistente-Sindico</cp:lastModifiedBy>
  <cp:revision>276</cp:revision>
  <dcterms:created xsi:type="dcterms:W3CDTF">2020-10-18T01:28:59Z</dcterms:created>
  <dcterms:modified xsi:type="dcterms:W3CDTF">2021-06-29T19:48:32Z</dcterms:modified>
</cp:coreProperties>
</file>