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54" r:id="rId1"/>
  </p:sldMasterIdLst>
  <p:notesMasterIdLst>
    <p:notesMasterId r:id="rId36"/>
  </p:notesMasterIdLst>
  <p:handoutMasterIdLst>
    <p:handoutMasterId r:id="rId37"/>
  </p:handoutMasterIdLst>
  <p:sldIdLst>
    <p:sldId id="256" r:id="rId2"/>
    <p:sldId id="311" r:id="rId3"/>
    <p:sldId id="258" r:id="rId4"/>
    <p:sldId id="310" r:id="rId5"/>
    <p:sldId id="259" r:id="rId6"/>
    <p:sldId id="343" r:id="rId7"/>
    <p:sldId id="342" r:id="rId8"/>
    <p:sldId id="344" r:id="rId9"/>
    <p:sldId id="324" r:id="rId10"/>
    <p:sldId id="338" r:id="rId11"/>
    <p:sldId id="323" r:id="rId12"/>
    <p:sldId id="332" r:id="rId13"/>
    <p:sldId id="322" r:id="rId14"/>
    <p:sldId id="341" r:id="rId15"/>
    <p:sldId id="339" r:id="rId16"/>
    <p:sldId id="320" r:id="rId17"/>
    <p:sldId id="315" r:id="rId18"/>
    <p:sldId id="262" r:id="rId19"/>
    <p:sldId id="260" r:id="rId20"/>
    <p:sldId id="334" r:id="rId21"/>
    <p:sldId id="335" r:id="rId22"/>
    <p:sldId id="340" r:id="rId23"/>
    <p:sldId id="336" r:id="rId24"/>
    <p:sldId id="321" r:id="rId25"/>
    <p:sldId id="330" r:id="rId26"/>
    <p:sldId id="314" r:id="rId27"/>
    <p:sldId id="333" r:id="rId28"/>
    <p:sldId id="329" r:id="rId29"/>
    <p:sldId id="328" r:id="rId30"/>
    <p:sldId id="327" r:id="rId31"/>
    <p:sldId id="325" r:id="rId32"/>
    <p:sldId id="337" r:id="rId33"/>
    <p:sldId id="345" r:id="rId34"/>
    <p:sldId id="33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903474-8D9B-41FE-9D3E-48EDF51FE22F}" type="doc">
      <dgm:prSet loTypeId="urn:microsoft.com/office/officeart/2005/8/layout/radial4" loCatId="relationship" qsTypeId="urn:microsoft.com/office/officeart/2005/8/quickstyle/3d2" qsCatId="3D" csTypeId="urn:microsoft.com/office/officeart/2005/8/colors/accent0_2" csCatId="mainScheme" phldr="1"/>
      <dgm:spPr/>
      <dgm:t>
        <a:bodyPr/>
        <a:lstStyle/>
        <a:p>
          <a:endParaRPr lang="es-ES"/>
        </a:p>
      </dgm:t>
    </dgm:pt>
    <dgm:pt modelId="{50C347E6-5DF7-4EBF-B299-42089B2C060D}">
      <dgm:prSet phldrT="[Texto]" custT="1"/>
      <dgm:spPr/>
      <dgm:t>
        <a:bodyPr/>
        <a:lstStyle/>
        <a:p>
          <a:r>
            <a:rPr lang="es-EC" sz="2000" b="0" smtClean="0">
              <a:solidFill>
                <a:sysClr val="windowText" lastClr="000000"/>
              </a:solidFill>
              <a:latin typeface="Algerian" panose="04020705040A02060702" pitchFamily="82" charset="0"/>
            </a:rPr>
            <a:t>Comisiones del Concejo Cantonal de Palenque:</a:t>
          </a:r>
          <a:endParaRPr lang="es-ES" sz="2000" b="0" dirty="0">
            <a:solidFill>
              <a:sysClr val="windowText" lastClr="000000"/>
            </a:solidFill>
          </a:endParaRPr>
        </a:p>
      </dgm:t>
    </dgm:pt>
    <dgm:pt modelId="{06CF3EF0-A90C-4CAE-9640-09755698E24B}" type="parTrans" cxnId="{FBF83E13-C282-4594-B3FD-C18EB1071F59}">
      <dgm:prSet/>
      <dgm:spPr/>
      <dgm:t>
        <a:bodyPr/>
        <a:lstStyle/>
        <a:p>
          <a:endParaRPr lang="es-ES" sz="2400">
            <a:solidFill>
              <a:sysClr val="windowText" lastClr="000000"/>
            </a:solidFill>
          </a:endParaRPr>
        </a:p>
      </dgm:t>
    </dgm:pt>
    <dgm:pt modelId="{79BBB21E-2075-4789-A230-2B4D83197FED}" type="sibTrans" cxnId="{FBF83E13-C282-4594-B3FD-C18EB1071F59}">
      <dgm:prSet/>
      <dgm:spPr/>
      <dgm:t>
        <a:bodyPr/>
        <a:lstStyle/>
        <a:p>
          <a:endParaRPr lang="es-ES" sz="2400">
            <a:solidFill>
              <a:sysClr val="windowText" lastClr="000000"/>
            </a:solidFill>
          </a:endParaRPr>
        </a:p>
      </dgm:t>
    </dgm:pt>
    <dgm:pt modelId="{7AF3EDF5-E373-420F-9A1E-3DF4F37589B8}">
      <dgm:prSet phldrT="[Texto]" custT="1"/>
      <dgm:spPr/>
      <dgm:t>
        <a:bodyPr/>
        <a:lstStyle/>
        <a:p>
          <a:r>
            <a:rPr lang="es-EC" sz="1800" smtClean="0">
              <a:solidFill>
                <a:sysClr val="windowText" lastClr="000000"/>
              </a:solidFill>
              <a:latin typeface="Arial" panose="020B0604020202020204" pitchFamily="34" charset="0"/>
              <a:cs typeface="Arial" panose="020B0604020202020204" pitchFamily="34" charset="0"/>
            </a:rPr>
            <a:t>Comisión de legislación y Fiscalización (Presidente)</a:t>
          </a:r>
          <a:endParaRPr lang="es-ES" sz="1800" dirty="0">
            <a:solidFill>
              <a:sysClr val="windowText" lastClr="000000"/>
            </a:solidFill>
          </a:endParaRPr>
        </a:p>
      </dgm:t>
    </dgm:pt>
    <dgm:pt modelId="{AF50BE29-4326-4117-A00B-FB5878AFB978}" type="parTrans" cxnId="{3783F4B5-83D7-4A71-AC50-2453F38D648F}">
      <dgm:prSet/>
      <dgm:spPr/>
      <dgm:t>
        <a:bodyPr/>
        <a:lstStyle/>
        <a:p>
          <a:endParaRPr lang="es-ES" sz="2400">
            <a:solidFill>
              <a:sysClr val="windowText" lastClr="000000"/>
            </a:solidFill>
          </a:endParaRPr>
        </a:p>
      </dgm:t>
    </dgm:pt>
    <dgm:pt modelId="{C5B3C372-A579-4EDD-BE19-AFF29D808401}" type="sibTrans" cxnId="{3783F4B5-83D7-4A71-AC50-2453F38D648F}">
      <dgm:prSet/>
      <dgm:spPr/>
      <dgm:t>
        <a:bodyPr/>
        <a:lstStyle/>
        <a:p>
          <a:endParaRPr lang="es-ES" sz="2400">
            <a:solidFill>
              <a:sysClr val="windowText" lastClr="000000"/>
            </a:solidFill>
          </a:endParaRPr>
        </a:p>
      </dgm:t>
    </dgm:pt>
    <dgm:pt modelId="{B7A102AE-A8A3-4691-9CCF-DCDC0F9514A2}">
      <dgm:prSet phldrT="[Texto]" custT="1"/>
      <dgm:spPr/>
      <dgm:t>
        <a:bodyPr/>
        <a:lstStyle/>
        <a:p>
          <a:r>
            <a:rPr lang="es-EC" sz="1800" smtClean="0">
              <a:solidFill>
                <a:sysClr val="windowText" lastClr="000000"/>
              </a:solidFill>
              <a:latin typeface="Arial" panose="020B0604020202020204" pitchFamily="34" charset="0"/>
              <a:cs typeface="Arial" panose="020B0604020202020204" pitchFamily="34" charset="0"/>
            </a:rPr>
            <a:t>Comisión de Planificación y Presupuesto (Presidente)</a:t>
          </a:r>
          <a:endParaRPr lang="es-ES" sz="1800" dirty="0">
            <a:solidFill>
              <a:sysClr val="windowText" lastClr="000000"/>
            </a:solidFill>
          </a:endParaRPr>
        </a:p>
      </dgm:t>
    </dgm:pt>
    <dgm:pt modelId="{DABFDD9B-7629-478F-AD87-9754623B231E}" type="parTrans" cxnId="{3B078CFB-11EC-48DD-B6FA-14174A3C3B11}">
      <dgm:prSet/>
      <dgm:spPr/>
      <dgm:t>
        <a:bodyPr/>
        <a:lstStyle/>
        <a:p>
          <a:endParaRPr lang="es-ES" sz="2400">
            <a:solidFill>
              <a:sysClr val="windowText" lastClr="000000"/>
            </a:solidFill>
          </a:endParaRPr>
        </a:p>
      </dgm:t>
    </dgm:pt>
    <dgm:pt modelId="{8FB96D70-D73E-42D9-B893-0B6E0A15849A}" type="sibTrans" cxnId="{3B078CFB-11EC-48DD-B6FA-14174A3C3B11}">
      <dgm:prSet/>
      <dgm:spPr/>
      <dgm:t>
        <a:bodyPr/>
        <a:lstStyle/>
        <a:p>
          <a:endParaRPr lang="es-ES" sz="2400">
            <a:solidFill>
              <a:sysClr val="windowText" lastClr="000000"/>
            </a:solidFill>
          </a:endParaRPr>
        </a:p>
      </dgm:t>
    </dgm:pt>
    <dgm:pt modelId="{A6DFEE58-7712-40E5-8C55-E535B2DDBAFC}">
      <dgm:prSet phldrT="[Texto]" custT="1"/>
      <dgm:spPr/>
      <dgm:t>
        <a:bodyPr/>
        <a:lstStyle/>
        <a:p>
          <a:r>
            <a:rPr lang="es-EC" sz="1800" smtClean="0">
              <a:solidFill>
                <a:sysClr val="windowText" lastClr="000000"/>
              </a:solidFill>
              <a:latin typeface="Arial" panose="020B0604020202020204" pitchFamily="34" charset="0"/>
              <a:cs typeface="Arial" panose="020B0604020202020204" pitchFamily="34" charset="0"/>
            </a:rPr>
            <a:t>Comisión de Mesa ( Primer Vocal)</a:t>
          </a:r>
          <a:endParaRPr lang="es-ES" sz="1800" dirty="0">
            <a:solidFill>
              <a:sysClr val="windowText" lastClr="000000"/>
            </a:solidFill>
          </a:endParaRPr>
        </a:p>
      </dgm:t>
    </dgm:pt>
    <dgm:pt modelId="{054DE746-800E-4C14-8468-D2AFD63E634E}" type="parTrans" cxnId="{A30094E8-479B-4578-97D7-960C847AFA44}">
      <dgm:prSet/>
      <dgm:spPr/>
      <dgm:t>
        <a:bodyPr/>
        <a:lstStyle/>
        <a:p>
          <a:endParaRPr lang="es-ES" sz="2400">
            <a:solidFill>
              <a:sysClr val="windowText" lastClr="000000"/>
            </a:solidFill>
          </a:endParaRPr>
        </a:p>
      </dgm:t>
    </dgm:pt>
    <dgm:pt modelId="{3E3B9DA6-D436-4E6B-9539-DD3233244550}" type="sibTrans" cxnId="{A30094E8-479B-4578-97D7-960C847AFA44}">
      <dgm:prSet/>
      <dgm:spPr/>
      <dgm:t>
        <a:bodyPr/>
        <a:lstStyle/>
        <a:p>
          <a:endParaRPr lang="es-ES" sz="2400">
            <a:solidFill>
              <a:sysClr val="windowText" lastClr="000000"/>
            </a:solidFill>
          </a:endParaRPr>
        </a:p>
      </dgm:t>
    </dgm:pt>
    <dgm:pt modelId="{E8AF8A7A-5833-40FF-A692-EFC9024F6F0B}">
      <dgm:prSet custT="1"/>
      <dgm:spPr/>
      <dgm:t>
        <a:bodyPr/>
        <a:lstStyle/>
        <a:p>
          <a:r>
            <a:rPr lang="es-EC" sz="1800" smtClean="0">
              <a:solidFill>
                <a:sysClr val="windowText" lastClr="000000"/>
              </a:solidFill>
              <a:latin typeface="Arial" panose="020B0604020202020204" pitchFamily="34" charset="0"/>
              <a:cs typeface="Arial" panose="020B0604020202020204" pitchFamily="34" charset="0"/>
            </a:rPr>
            <a:t>Comisión de Terrenos, Medio Ambiente y Turismo (Primer Vocal )</a:t>
          </a:r>
          <a:endParaRPr lang="es-EC" sz="1800" dirty="0">
            <a:solidFill>
              <a:sysClr val="windowText" lastClr="000000"/>
            </a:solidFill>
            <a:latin typeface="Arial" panose="020B0604020202020204" pitchFamily="34" charset="0"/>
            <a:cs typeface="Arial" panose="020B0604020202020204" pitchFamily="34" charset="0"/>
          </a:endParaRPr>
        </a:p>
      </dgm:t>
    </dgm:pt>
    <dgm:pt modelId="{AC30B305-554D-43ED-A599-E039459BB454}" type="parTrans" cxnId="{704B849E-78D2-410F-A27F-B096266EBB07}">
      <dgm:prSet/>
      <dgm:spPr/>
      <dgm:t>
        <a:bodyPr/>
        <a:lstStyle/>
        <a:p>
          <a:endParaRPr lang="es-ES" sz="2400">
            <a:solidFill>
              <a:sysClr val="windowText" lastClr="000000"/>
            </a:solidFill>
          </a:endParaRPr>
        </a:p>
      </dgm:t>
    </dgm:pt>
    <dgm:pt modelId="{34F706E6-FDA0-444B-8167-0EE58D157401}" type="sibTrans" cxnId="{704B849E-78D2-410F-A27F-B096266EBB07}">
      <dgm:prSet/>
      <dgm:spPr/>
      <dgm:t>
        <a:bodyPr/>
        <a:lstStyle/>
        <a:p>
          <a:endParaRPr lang="es-ES" sz="2400">
            <a:solidFill>
              <a:sysClr val="windowText" lastClr="000000"/>
            </a:solidFill>
          </a:endParaRPr>
        </a:p>
      </dgm:t>
    </dgm:pt>
    <dgm:pt modelId="{91AD31D4-B982-48C7-99F7-A030D0736E77}">
      <dgm:prSet custT="1"/>
      <dgm:spPr/>
      <dgm:t>
        <a:bodyPr/>
        <a:lstStyle/>
        <a:p>
          <a:r>
            <a:rPr lang="es-EC" sz="1800" smtClean="0">
              <a:solidFill>
                <a:sysClr val="windowText" lastClr="000000"/>
              </a:solidFill>
              <a:latin typeface="Arial" panose="020B0604020202020204" pitchFamily="34" charset="0"/>
              <a:cs typeface="Arial" panose="020B0604020202020204" pitchFamily="34" charset="0"/>
            </a:rPr>
            <a:t>Comisión de Obras Públicas y Desarrollo Vial (Segundo Vocal)</a:t>
          </a:r>
          <a:endParaRPr lang="es-ES" sz="1800">
            <a:solidFill>
              <a:sysClr val="windowText" lastClr="000000"/>
            </a:solidFill>
          </a:endParaRPr>
        </a:p>
      </dgm:t>
    </dgm:pt>
    <dgm:pt modelId="{9E140AAF-A038-4440-9B52-1CBBF4BF48D8}" type="parTrans" cxnId="{EEB2C33E-99B6-4F5E-84AE-F9EF743F3002}">
      <dgm:prSet/>
      <dgm:spPr/>
      <dgm:t>
        <a:bodyPr/>
        <a:lstStyle/>
        <a:p>
          <a:endParaRPr lang="es-ES" sz="2400">
            <a:solidFill>
              <a:sysClr val="windowText" lastClr="000000"/>
            </a:solidFill>
          </a:endParaRPr>
        </a:p>
      </dgm:t>
    </dgm:pt>
    <dgm:pt modelId="{BA5C936D-66EA-4425-8F9C-50FDC4B6F9B5}" type="sibTrans" cxnId="{EEB2C33E-99B6-4F5E-84AE-F9EF743F3002}">
      <dgm:prSet/>
      <dgm:spPr/>
      <dgm:t>
        <a:bodyPr/>
        <a:lstStyle/>
        <a:p>
          <a:endParaRPr lang="es-ES" sz="2400">
            <a:solidFill>
              <a:sysClr val="windowText" lastClr="000000"/>
            </a:solidFill>
          </a:endParaRPr>
        </a:p>
      </dgm:t>
    </dgm:pt>
    <dgm:pt modelId="{78F8DDE3-2767-4D5A-9232-FDB961624AD1}">
      <dgm:prSet custT="1"/>
      <dgm:spPr/>
      <dgm:t>
        <a:bodyPr/>
        <a:lstStyle/>
        <a:p>
          <a:r>
            <a:rPr lang="es-EC" sz="1800" smtClean="0">
              <a:solidFill>
                <a:sysClr val="windowText" lastClr="000000"/>
              </a:solidFill>
              <a:latin typeface="Arial" panose="020B0604020202020204" pitchFamily="34" charset="0"/>
              <a:cs typeface="Arial" panose="020B0604020202020204" pitchFamily="34" charset="0"/>
            </a:rPr>
            <a:t>Comisión de Seguridad (Segundo Vocal)</a:t>
          </a:r>
          <a:endParaRPr lang="es-ES" sz="1800">
            <a:solidFill>
              <a:sysClr val="windowText" lastClr="000000"/>
            </a:solidFill>
          </a:endParaRPr>
        </a:p>
      </dgm:t>
    </dgm:pt>
    <dgm:pt modelId="{164CD04E-B4F5-44A9-8D82-9AFFB4944C78}" type="parTrans" cxnId="{9AE47365-4561-43AD-860A-95A7F5A71AC5}">
      <dgm:prSet/>
      <dgm:spPr/>
      <dgm:t>
        <a:bodyPr/>
        <a:lstStyle/>
        <a:p>
          <a:endParaRPr lang="es-ES" sz="2400">
            <a:solidFill>
              <a:sysClr val="windowText" lastClr="000000"/>
            </a:solidFill>
          </a:endParaRPr>
        </a:p>
      </dgm:t>
    </dgm:pt>
    <dgm:pt modelId="{04FAEFD5-50D3-42E6-ADC3-A2633E8C41B5}" type="sibTrans" cxnId="{9AE47365-4561-43AD-860A-95A7F5A71AC5}">
      <dgm:prSet/>
      <dgm:spPr/>
      <dgm:t>
        <a:bodyPr/>
        <a:lstStyle/>
        <a:p>
          <a:endParaRPr lang="es-ES" sz="2400">
            <a:solidFill>
              <a:sysClr val="windowText" lastClr="000000"/>
            </a:solidFill>
          </a:endParaRPr>
        </a:p>
      </dgm:t>
    </dgm:pt>
    <dgm:pt modelId="{9D8D7385-E63D-41A5-85D0-975569052191}" type="pres">
      <dgm:prSet presAssocID="{32903474-8D9B-41FE-9D3E-48EDF51FE22F}" presName="cycle" presStyleCnt="0">
        <dgm:presLayoutVars>
          <dgm:chMax val="1"/>
          <dgm:dir/>
          <dgm:animLvl val="ctr"/>
          <dgm:resizeHandles val="exact"/>
        </dgm:presLayoutVars>
      </dgm:prSet>
      <dgm:spPr/>
      <dgm:t>
        <a:bodyPr/>
        <a:lstStyle/>
        <a:p>
          <a:endParaRPr lang="es-ES"/>
        </a:p>
      </dgm:t>
    </dgm:pt>
    <dgm:pt modelId="{505A488E-353D-40B8-9C66-975658A1D47F}" type="pres">
      <dgm:prSet presAssocID="{50C347E6-5DF7-4EBF-B299-42089B2C060D}" presName="centerShape" presStyleLbl="node0" presStyleIdx="0" presStyleCnt="1"/>
      <dgm:spPr/>
      <dgm:t>
        <a:bodyPr/>
        <a:lstStyle/>
        <a:p>
          <a:endParaRPr lang="es-ES"/>
        </a:p>
      </dgm:t>
    </dgm:pt>
    <dgm:pt modelId="{B05E0CEA-2626-499B-BB21-A8B4BA553160}" type="pres">
      <dgm:prSet presAssocID="{164CD04E-B4F5-44A9-8D82-9AFFB4944C78}" presName="parTrans" presStyleLbl="bgSibTrans2D1" presStyleIdx="0" presStyleCnt="6"/>
      <dgm:spPr/>
      <dgm:t>
        <a:bodyPr/>
        <a:lstStyle/>
        <a:p>
          <a:endParaRPr lang="es-ES"/>
        </a:p>
      </dgm:t>
    </dgm:pt>
    <dgm:pt modelId="{AD7FE470-8379-4258-A4E7-733F97A07FC3}" type="pres">
      <dgm:prSet presAssocID="{78F8DDE3-2767-4D5A-9232-FDB961624AD1}" presName="node" presStyleLbl="node1" presStyleIdx="0" presStyleCnt="6">
        <dgm:presLayoutVars>
          <dgm:bulletEnabled val="1"/>
        </dgm:presLayoutVars>
      </dgm:prSet>
      <dgm:spPr/>
      <dgm:t>
        <a:bodyPr/>
        <a:lstStyle/>
        <a:p>
          <a:endParaRPr lang="es-ES"/>
        </a:p>
      </dgm:t>
    </dgm:pt>
    <dgm:pt modelId="{3B2BD6F7-C7A3-47EC-87DB-47DE27090F5E}" type="pres">
      <dgm:prSet presAssocID="{9E140AAF-A038-4440-9B52-1CBBF4BF48D8}" presName="parTrans" presStyleLbl="bgSibTrans2D1" presStyleIdx="1" presStyleCnt="6"/>
      <dgm:spPr/>
      <dgm:t>
        <a:bodyPr/>
        <a:lstStyle/>
        <a:p>
          <a:endParaRPr lang="es-ES"/>
        </a:p>
      </dgm:t>
    </dgm:pt>
    <dgm:pt modelId="{1A3D5BDB-A47F-41A7-8B17-A801A34E1A44}" type="pres">
      <dgm:prSet presAssocID="{91AD31D4-B982-48C7-99F7-A030D0736E77}" presName="node" presStyleLbl="node1" presStyleIdx="1" presStyleCnt="6">
        <dgm:presLayoutVars>
          <dgm:bulletEnabled val="1"/>
        </dgm:presLayoutVars>
      </dgm:prSet>
      <dgm:spPr/>
      <dgm:t>
        <a:bodyPr/>
        <a:lstStyle/>
        <a:p>
          <a:endParaRPr lang="es-ES"/>
        </a:p>
      </dgm:t>
    </dgm:pt>
    <dgm:pt modelId="{66EB87E8-1E57-4F88-8FC8-05B26846AD54}" type="pres">
      <dgm:prSet presAssocID="{AF50BE29-4326-4117-A00B-FB5878AFB978}" presName="parTrans" presStyleLbl="bgSibTrans2D1" presStyleIdx="2" presStyleCnt="6"/>
      <dgm:spPr/>
      <dgm:t>
        <a:bodyPr/>
        <a:lstStyle/>
        <a:p>
          <a:endParaRPr lang="es-ES"/>
        </a:p>
      </dgm:t>
    </dgm:pt>
    <dgm:pt modelId="{A06B8F94-6190-4CB3-BA18-537CE2822285}" type="pres">
      <dgm:prSet presAssocID="{7AF3EDF5-E373-420F-9A1E-3DF4F37589B8}" presName="node" presStyleLbl="node1" presStyleIdx="2" presStyleCnt="6">
        <dgm:presLayoutVars>
          <dgm:bulletEnabled val="1"/>
        </dgm:presLayoutVars>
      </dgm:prSet>
      <dgm:spPr/>
      <dgm:t>
        <a:bodyPr/>
        <a:lstStyle/>
        <a:p>
          <a:endParaRPr lang="es-ES"/>
        </a:p>
      </dgm:t>
    </dgm:pt>
    <dgm:pt modelId="{D43523CE-1252-4E2B-BEF8-E6E5228601D3}" type="pres">
      <dgm:prSet presAssocID="{DABFDD9B-7629-478F-AD87-9754623B231E}" presName="parTrans" presStyleLbl="bgSibTrans2D1" presStyleIdx="3" presStyleCnt="6"/>
      <dgm:spPr/>
      <dgm:t>
        <a:bodyPr/>
        <a:lstStyle/>
        <a:p>
          <a:endParaRPr lang="es-ES"/>
        </a:p>
      </dgm:t>
    </dgm:pt>
    <dgm:pt modelId="{590061E6-6B74-4989-9AA0-4B402857A6D6}" type="pres">
      <dgm:prSet presAssocID="{B7A102AE-A8A3-4691-9CCF-DCDC0F9514A2}" presName="node" presStyleLbl="node1" presStyleIdx="3" presStyleCnt="6">
        <dgm:presLayoutVars>
          <dgm:bulletEnabled val="1"/>
        </dgm:presLayoutVars>
      </dgm:prSet>
      <dgm:spPr/>
      <dgm:t>
        <a:bodyPr/>
        <a:lstStyle/>
        <a:p>
          <a:endParaRPr lang="es-ES"/>
        </a:p>
      </dgm:t>
    </dgm:pt>
    <dgm:pt modelId="{C590C4FD-768F-4E33-9431-4A83FDD06546}" type="pres">
      <dgm:prSet presAssocID="{054DE746-800E-4C14-8468-D2AFD63E634E}" presName="parTrans" presStyleLbl="bgSibTrans2D1" presStyleIdx="4" presStyleCnt="6"/>
      <dgm:spPr/>
      <dgm:t>
        <a:bodyPr/>
        <a:lstStyle/>
        <a:p>
          <a:endParaRPr lang="es-ES"/>
        </a:p>
      </dgm:t>
    </dgm:pt>
    <dgm:pt modelId="{9366B4B7-8664-423C-A4EE-C50C534B00C4}" type="pres">
      <dgm:prSet presAssocID="{A6DFEE58-7712-40E5-8C55-E535B2DDBAFC}" presName="node" presStyleLbl="node1" presStyleIdx="4" presStyleCnt="6">
        <dgm:presLayoutVars>
          <dgm:bulletEnabled val="1"/>
        </dgm:presLayoutVars>
      </dgm:prSet>
      <dgm:spPr/>
      <dgm:t>
        <a:bodyPr/>
        <a:lstStyle/>
        <a:p>
          <a:endParaRPr lang="es-ES"/>
        </a:p>
      </dgm:t>
    </dgm:pt>
    <dgm:pt modelId="{DB5C895D-8EB4-475D-8834-8610063C7D21}" type="pres">
      <dgm:prSet presAssocID="{AC30B305-554D-43ED-A599-E039459BB454}" presName="parTrans" presStyleLbl="bgSibTrans2D1" presStyleIdx="5" presStyleCnt="6"/>
      <dgm:spPr/>
      <dgm:t>
        <a:bodyPr/>
        <a:lstStyle/>
        <a:p>
          <a:endParaRPr lang="es-ES"/>
        </a:p>
      </dgm:t>
    </dgm:pt>
    <dgm:pt modelId="{8A9D4234-8B28-4FAF-8746-C7D784F1C3D1}" type="pres">
      <dgm:prSet presAssocID="{E8AF8A7A-5833-40FF-A692-EFC9024F6F0B}" presName="node" presStyleLbl="node1" presStyleIdx="5" presStyleCnt="6">
        <dgm:presLayoutVars>
          <dgm:bulletEnabled val="1"/>
        </dgm:presLayoutVars>
      </dgm:prSet>
      <dgm:spPr/>
      <dgm:t>
        <a:bodyPr/>
        <a:lstStyle/>
        <a:p>
          <a:endParaRPr lang="es-ES"/>
        </a:p>
      </dgm:t>
    </dgm:pt>
  </dgm:ptLst>
  <dgm:cxnLst>
    <dgm:cxn modelId="{3B078CFB-11EC-48DD-B6FA-14174A3C3B11}" srcId="{50C347E6-5DF7-4EBF-B299-42089B2C060D}" destId="{B7A102AE-A8A3-4691-9CCF-DCDC0F9514A2}" srcOrd="3" destOrd="0" parTransId="{DABFDD9B-7629-478F-AD87-9754623B231E}" sibTransId="{8FB96D70-D73E-42D9-B893-0B6E0A15849A}"/>
    <dgm:cxn modelId="{D1063E0E-BE5B-477D-99AA-A8CA1F0729DC}" type="presOf" srcId="{AC30B305-554D-43ED-A599-E039459BB454}" destId="{DB5C895D-8EB4-475D-8834-8610063C7D21}" srcOrd="0" destOrd="0" presId="urn:microsoft.com/office/officeart/2005/8/layout/radial4"/>
    <dgm:cxn modelId="{13E31745-B5AB-46E5-BFF9-8258C0C5C60D}" type="presOf" srcId="{B7A102AE-A8A3-4691-9CCF-DCDC0F9514A2}" destId="{590061E6-6B74-4989-9AA0-4B402857A6D6}" srcOrd="0" destOrd="0" presId="urn:microsoft.com/office/officeart/2005/8/layout/radial4"/>
    <dgm:cxn modelId="{A30094E8-479B-4578-97D7-960C847AFA44}" srcId="{50C347E6-5DF7-4EBF-B299-42089B2C060D}" destId="{A6DFEE58-7712-40E5-8C55-E535B2DDBAFC}" srcOrd="4" destOrd="0" parTransId="{054DE746-800E-4C14-8468-D2AFD63E634E}" sibTransId="{3E3B9DA6-D436-4E6B-9539-DD3233244550}"/>
    <dgm:cxn modelId="{67A03554-5C2A-429C-94FB-1863B78A0950}" type="presOf" srcId="{054DE746-800E-4C14-8468-D2AFD63E634E}" destId="{C590C4FD-768F-4E33-9431-4A83FDD06546}" srcOrd="0" destOrd="0" presId="urn:microsoft.com/office/officeart/2005/8/layout/radial4"/>
    <dgm:cxn modelId="{A12A5FA0-BF94-4D0D-A9C3-670FB8E354D3}" type="presOf" srcId="{E8AF8A7A-5833-40FF-A692-EFC9024F6F0B}" destId="{8A9D4234-8B28-4FAF-8746-C7D784F1C3D1}" srcOrd="0" destOrd="0" presId="urn:microsoft.com/office/officeart/2005/8/layout/radial4"/>
    <dgm:cxn modelId="{F601F591-67D7-4E03-B613-390620EEC846}" type="presOf" srcId="{164CD04E-B4F5-44A9-8D82-9AFFB4944C78}" destId="{B05E0CEA-2626-499B-BB21-A8B4BA553160}" srcOrd="0" destOrd="0" presId="urn:microsoft.com/office/officeart/2005/8/layout/radial4"/>
    <dgm:cxn modelId="{CB143D34-D441-4DE8-8FB9-A0B4D8487CFC}" type="presOf" srcId="{DABFDD9B-7629-478F-AD87-9754623B231E}" destId="{D43523CE-1252-4E2B-BEF8-E6E5228601D3}" srcOrd="0" destOrd="0" presId="urn:microsoft.com/office/officeart/2005/8/layout/radial4"/>
    <dgm:cxn modelId="{9AE47365-4561-43AD-860A-95A7F5A71AC5}" srcId="{50C347E6-5DF7-4EBF-B299-42089B2C060D}" destId="{78F8DDE3-2767-4D5A-9232-FDB961624AD1}" srcOrd="0" destOrd="0" parTransId="{164CD04E-B4F5-44A9-8D82-9AFFB4944C78}" sibTransId="{04FAEFD5-50D3-42E6-ADC3-A2633E8C41B5}"/>
    <dgm:cxn modelId="{F1A07455-6A88-45BC-BA56-75941F58C207}" type="presOf" srcId="{50C347E6-5DF7-4EBF-B299-42089B2C060D}" destId="{505A488E-353D-40B8-9C66-975658A1D47F}" srcOrd="0" destOrd="0" presId="urn:microsoft.com/office/officeart/2005/8/layout/radial4"/>
    <dgm:cxn modelId="{A15FF90E-7037-4365-8874-5DA5EC6B54DD}" type="presOf" srcId="{78F8DDE3-2767-4D5A-9232-FDB961624AD1}" destId="{AD7FE470-8379-4258-A4E7-733F97A07FC3}" srcOrd="0" destOrd="0" presId="urn:microsoft.com/office/officeart/2005/8/layout/radial4"/>
    <dgm:cxn modelId="{EEB2C33E-99B6-4F5E-84AE-F9EF743F3002}" srcId="{50C347E6-5DF7-4EBF-B299-42089B2C060D}" destId="{91AD31D4-B982-48C7-99F7-A030D0736E77}" srcOrd="1" destOrd="0" parTransId="{9E140AAF-A038-4440-9B52-1CBBF4BF48D8}" sibTransId="{BA5C936D-66EA-4425-8F9C-50FDC4B6F9B5}"/>
    <dgm:cxn modelId="{0D2BB469-E94B-4461-9AC2-F4F60AC9FA30}" type="presOf" srcId="{A6DFEE58-7712-40E5-8C55-E535B2DDBAFC}" destId="{9366B4B7-8664-423C-A4EE-C50C534B00C4}" srcOrd="0" destOrd="0" presId="urn:microsoft.com/office/officeart/2005/8/layout/radial4"/>
    <dgm:cxn modelId="{704B849E-78D2-410F-A27F-B096266EBB07}" srcId="{50C347E6-5DF7-4EBF-B299-42089B2C060D}" destId="{E8AF8A7A-5833-40FF-A692-EFC9024F6F0B}" srcOrd="5" destOrd="0" parTransId="{AC30B305-554D-43ED-A599-E039459BB454}" sibTransId="{34F706E6-FDA0-444B-8167-0EE58D157401}"/>
    <dgm:cxn modelId="{EC540B64-31BD-4FC3-914D-3E0E12BC4067}" type="presOf" srcId="{32903474-8D9B-41FE-9D3E-48EDF51FE22F}" destId="{9D8D7385-E63D-41A5-85D0-975569052191}" srcOrd="0" destOrd="0" presId="urn:microsoft.com/office/officeart/2005/8/layout/radial4"/>
    <dgm:cxn modelId="{93886737-01A6-486D-A24B-A13F831C27E8}" type="presOf" srcId="{9E140AAF-A038-4440-9B52-1CBBF4BF48D8}" destId="{3B2BD6F7-C7A3-47EC-87DB-47DE27090F5E}" srcOrd="0" destOrd="0" presId="urn:microsoft.com/office/officeart/2005/8/layout/radial4"/>
    <dgm:cxn modelId="{3783F4B5-83D7-4A71-AC50-2453F38D648F}" srcId="{50C347E6-5DF7-4EBF-B299-42089B2C060D}" destId="{7AF3EDF5-E373-420F-9A1E-3DF4F37589B8}" srcOrd="2" destOrd="0" parTransId="{AF50BE29-4326-4117-A00B-FB5878AFB978}" sibTransId="{C5B3C372-A579-4EDD-BE19-AFF29D808401}"/>
    <dgm:cxn modelId="{82B3E2D2-0BEF-4AA2-8DCB-5584FD09D3E4}" type="presOf" srcId="{91AD31D4-B982-48C7-99F7-A030D0736E77}" destId="{1A3D5BDB-A47F-41A7-8B17-A801A34E1A44}" srcOrd="0" destOrd="0" presId="urn:microsoft.com/office/officeart/2005/8/layout/radial4"/>
    <dgm:cxn modelId="{0B603A74-9309-43FC-B6C3-C3DF2B0C5A4A}" type="presOf" srcId="{AF50BE29-4326-4117-A00B-FB5878AFB978}" destId="{66EB87E8-1E57-4F88-8FC8-05B26846AD54}" srcOrd="0" destOrd="0" presId="urn:microsoft.com/office/officeart/2005/8/layout/radial4"/>
    <dgm:cxn modelId="{FBF83E13-C282-4594-B3FD-C18EB1071F59}" srcId="{32903474-8D9B-41FE-9D3E-48EDF51FE22F}" destId="{50C347E6-5DF7-4EBF-B299-42089B2C060D}" srcOrd="0" destOrd="0" parTransId="{06CF3EF0-A90C-4CAE-9640-09755698E24B}" sibTransId="{79BBB21E-2075-4789-A230-2B4D83197FED}"/>
    <dgm:cxn modelId="{03D63834-8CA4-4BE7-85AC-E39B4A3B3622}" type="presOf" srcId="{7AF3EDF5-E373-420F-9A1E-3DF4F37589B8}" destId="{A06B8F94-6190-4CB3-BA18-537CE2822285}" srcOrd="0" destOrd="0" presId="urn:microsoft.com/office/officeart/2005/8/layout/radial4"/>
    <dgm:cxn modelId="{FDA6BA0E-463B-4493-B498-F402134E9846}" type="presParOf" srcId="{9D8D7385-E63D-41A5-85D0-975569052191}" destId="{505A488E-353D-40B8-9C66-975658A1D47F}" srcOrd="0" destOrd="0" presId="urn:microsoft.com/office/officeart/2005/8/layout/radial4"/>
    <dgm:cxn modelId="{DFC2F65B-2B17-4B91-9F1A-5AEEFCC27960}" type="presParOf" srcId="{9D8D7385-E63D-41A5-85D0-975569052191}" destId="{B05E0CEA-2626-499B-BB21-A8B4BA553160}" srcOrd="1" destOrd="0" presId="urn:microsoft.com/office/officeart/2005/8/layout/radial4"/>
    <dgm:cxn modelId="{7B2D6400-D7D3-4380-BF06-8BE888ECCFB4}" type="presParOf" srcId="{9D8D7385-E63D-41A5-85D0-975569052191}" destId="{AD7FE470-8379-4258-A4E7-733F97A07FC3}" srcOrd="2" destOrd="0" presId="urn:microsoft.com/office/officeart/2005/8/layout/radial4"/>
    <dgm:cxn modelId="{CFBE5CAB-4E9B-4057-BC87-BF72C99A7C36}" type="presParOf" srcId="{9D8D7385-E63D-41A5-85D0-975569052191}" destId="{3B2BD6F7-C7A3-47EC-87DB-47DE27090F5E}" srcOrd="3" destOrd="0" presId="urn:microsoft.com/office/officeart/2005/8/layout/radial4"/>
    <dgm:cxn modelId="{30AC2BC0-0374-4E5F-A8B8-1CD9D79A2622}" type="presParOf" srcId="{9D8D7385-E63D-41A5-85D0-975569052191}" destId="{1A3D5BDB-A47F-41A7-8B17-A801A34E1A44}" srcOrd="4" destOrd="0" presId="urn:microsoft.com/office/officeart/2005/8/layout/radial4"/>
    <dgm:cxn modelId="{9EB4F4F1-B184-4274-BC09-70C7593CA937}" type="presParOf" srcId="{9D8D7385-E63D-41A5-85D0-975569052191}" destId="{66EB87E8-1E57-4F88-8FC8-05B26846AD54}" srcOrd="5" destOrd="0" presId="urn:microsoft.com/office/officeart/2005/8/layout/radial4"/>
    <dgm:cxn modelId="{0045DAAA-4B5C-4787-8626-8665D2A0C31A}" type="presParOf" srcId="{9D8D7385-E63D-41A5-85D0-975569052191}" destId="{A06B8F94-6190-4CB3-BA18-537CE2822285}" srcOrd="6" destOrd="0" presId="urn:microsoft.com/office/officeart/2005/8/layout/radial4"/>
    <dgm:cxn modelId="{AE45B1A6-29E9-4684-AFB0-9D13D2376911}" type="presParOf" srcId="{9D8D7385-E63D-41A5-85D0-975569052191}" destId="{D43523CE-1252-4E2B-BEF8-E6E5228601D3}" srcOrd="7" destOrd="0" presId="urn:microsoft.com/office/officeart/2005/8/layout/radial4"/>
    <dgm:cxn modelId="{5CF8FA1E-ED8D-488C-A55A-D4600A873E51}" type="presParOf" srcId="{9D8D7385-E63D-41A5-85D0-975569052191}" destId="{590061E6-6B74-4989-9AA0-4B402857A6D6}" srcOrd="8" destOrd="0" presId="urn:microsoft.com/office/officeart/2005/8/layout/radial4"/>
    <dgm:cxn modelId="{D6BDA377-C19E-4086-A717-9CF9C3CEB867}" type="presParOf" srcId="{9D8D7385-E63D-41A5-85D0-975569052191}" destId="{C590C4FD-768F-4E33-9431-4A83FDD06546}" srcOrd="9" destOrd="0" presId="urn:microsoft.com/office/officeart/2005/8/layout/radial4"/>
    <dgm:cxn modelId="{3EF5566C-DEC6-4D89-8897-DDDFAA3EC0B2}" type="presParOf" srcId="{9D8D7385-E63D-41A5-85D0-975569052191}" destId="{9366B4B7-8664-423C-A4EE-C50C534B00C4}" srcOrd="10" destOrd="0" presId="urn:microsoft.com/office/officeart/2005/8/layout/radial4"/>
    <dgm:cxn modelId="{4AD6108B-D6F9-4E82-9F56-8588992D0CE1}" type="presParOf" srcId="{9D8D7385-E63D-41A5-85D0-975569052191}" destId="{DB5C895D-8EB4-475D-8834-8610063C7D21}" srcOrd="11" destOrd="0" presId="urn:microsoft.com/office/officeart/2005/8/layout/radial4"/>
    <dgm:cxn modelId="{19B5F6F7-BE02-477C-8F93-835153B67746}" type="presParOf" srcId="{9D8D7385-E63D-41A5-85D0-975569052191}" destId="{8A9D4234-8B28-4FAF-8746-C7D784F1C3D1}"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A488E-353D-40B8-9C66-975658A1D47F}">
      <dsp:nvSpPr>
        <dsp:cNvPr id="0" name=""/>
        <dsp:cNvSpPr/>
      </dsp:nvSpPr>
      <dsp:spPr>
        <a:xfrm>
          <a:off x="3375490" y="3451885"/>
          <a:ext cx="2470292" cy="2470292"/>
        </a:xfrm>
        <a:prstGeom prst="ellipse">
          <a:avLst/>
        </a:prstGeom>
        <a:gradFill rotWithShape="0">
          <a:gsLst>
            <a:gs pos="0">
              <a:schemeClr val="lt1">
                <a:hueOff val="0"/>
                <a:satOff val="0"/>
                <a:lumOff val="0"/>
                <a:alphaOff val="0"/>
              </a:schemeClr>
            </a:gs>
            <a:gs pos="100000">
              <a:schemeClr val="l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0" kern="1200" smtClean="0">
              <a:solidFill>
                <a:sysClr val="windowText" lastClr="000000"/>
              </a:solidFill>
              <a:latin typeface="Algerian" panose="04020705040A02060702" pitchFamily="82" charset="0"/>
            </a:rPr>
            <a:t>Comisiones del Concejo Cantonal de Palenque:</a:t>
          </a:r>
          <a:endParaRPr lang="es-ES" sz="2000" b="0" kern="1200" dirty="0">
            <a:solidFill>
              <a:sysClr val="windowText" lastClr="000000"/>
            </a:solidFill>
          </a:endParaRPr>
        </a:p>
      </dsp:txBody>
      <dsp:txXfrm>
        <a:off x="3737256" y="3813651"/>
        <a:ext cx="1746760" cy="1746760"/>
      </dsp:txXfrm>
    </dsp:sp>
    <dsp:sp modelId="{B05E0CEA-2626-499B-BB21-A8B4BA553160}">
      <dsp:nvSpPr>
        <dsp:cNvPr id="0" name=""/>
        <dsp:cNvSpPr/>
      </dsp:nvSpPr>
      <dsp:spPr>
        <a:xfrm rot="10800000">
          <a:off x="865534" y="4335015"/>
          <a:ext cx="2371908" cy="704033"/>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D7FE470-8379-4258-A4E7-733F97A07FC3}">
      <dsp:nvSpPr>
        <dsp:cNvPr id="0" name=""/>
        <dsp:cNvSpPr/>
      </dsp:nvSpPr>
      <dsp:spPr>
        <a:xfrm>
          <a:off x="931" y="3995350"/>
          <a:ext cx="1729204" cy="1383363"/>
        </a:xfrm>
        <a:prstGeom prst="roundRect">
          <a:avLst>
            <a:gd name="adj" fmla="val 10000"/>
          </a:avLst>
        </a:prstGeom>
        <a:gradFill rotWithShape="0">
          <a:gsLst>
            <a:gs pos="0">
              <a:schemeClr val="lt1">
                <a:hueOff val="0"/>
                <a:satOff val="0"/>
                <a:lumOff val="0"/>
                <a:alphaOff val="0"/>
              </a:schemeClr>
            </a:gs>
            <a:gs pos="100000">
              <a:schemeClr val="l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smtClean="0">
              <a:solidFill>
                <a:sysClr val="windowText" lastClr="000000"/>
              </a:solidFill>
              <a:latin typeface="Arial" panose="020B0604020202020204" pitchFamily="34" charset="0"/>
              <a:cs typeface="Arial" panose="020B0604020202020204" pitchFamily="34" charset="0"/>
            </a:rPr>
            <a:t>Comisión de Seguridad (Segundo Vocal)</a:t>
          </a:r>
          <a:endParaRPr lang="es-ES" sz="1800" kern="1200">
            <a:solidFill>
              <a:sysClr val="windowText" lastClr="000000"/>
            </a:solidFill>
          </a:endParaRPr>
        </a:p>
      </dsp:txBody>
      <dsp:txXfrm>
        <a:off x="41448" y="4035867"/>
        <a:ext cx="1648170" cy="1302329"/>
      </dsp:txXfrm>
    </dsp:sp>
    <dsp:sp modelId="{3B2BD6F7-C7A3-47EC-87DB-47DE27090F5E}">
      <dsp:nvSpPr>
        <dsp:cNvPr id="0" name=""/>
        <dsp:cNvSpPr/>
      </dsp:nvSpPr>
      <dsp:spPr>
        <a:xfrm rot="12960000">
          <a:off x="1354287" y="2830785"/>
          <a:ext cx="2371908" cy="704033"/>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A3D5BDB-A47F-41A7-8B17-A801A34E1A44}">
      <dsp:nvSpPr>
        <dsp:cNvPr id="0" name=""/>
        <dsp:cNvSpPr/>
      </dsp:nvSpPr>
      <dsp:spPr>
        <a:xfrm>
          <a:off x="716182" y="1794033"/>
          <a:ext cx="1729204" cy="1383363"/>
        </a:xfrm>
        <a:prstGeom prst="roundRect">
          <a:avLst>
            <a:gd name="adj" fmla="val 10000"/>
          </a:avLst>
        </a:prstGeom>
        <a:gradFill rotWithShape="0">
          <a:gsLst>
            <a:gs pos="0">
              <a:schemeClr val="lt1">
                <a:hueOff val="0"/>
                <a:satOff val="0"/>
                <a:lumOff val="0"/>
                <a:alphaOff val="0"/>
              </a:schemeClr>
            </a:gs>
            <a:gs pos="100000">
              <a:schemeClr val="l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smtClean="0">
              <a:solidFill>
                <a:sysClr val="windowText" lastClr="000000"/>
              </a:solidFill>
              <a:latin typeface="Arial" panose="020B0604020202020204" pitchFamily="34" charset="0"/>
              <a:cs typeface="Arial" panose="020B0604020202020204" pitchFamily="34" charset="0"/>
            </a:rPr>
            <a:t>Comisión de Obras Públicas y Desarrollo Vial (Segundo Vocal)</a:t>
          </a:r>
          <a:endParaRPr lang="es-ES" sz="1800" kern="1200">
            <a:solidFill>
              <a:sysClr val="windowText" lastClr="000000"/>
            </a:solidFill>
          </a:endParaRPr>
        </a:p>
      </dsp:txBody>
      <dsp:txXfrm>
        <a:off x="756699" y="1834550"/>
        <a:ext cx="1648170" cy="1302329"/>
      </dsp:txXfrm>
    </dsp:sp>
    <dsp:sp modelId="{66EB87E8-1E57-4F88-8FC8-05B26846AD54}">
      <dsp:nvSpPr>
        <dsp:cNvPr id="0" name=""/>
        <dsp:cNvSpPr/>
      </dsp:nvSpPr>
      <dsp:spPr>
        <a:xfrm rot="15120000">
          <a:off x="2633862" y="1901120"/>
          <a:ext cx="2371908" cy="704033"/>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06B8F94-6190-4CB3-BA18-537CE2822285}">
      <dsp:nvSpPr>
        <dsp:cNvPr id="0" name=""/>
        <dsp:cNvSpPr/>
      </dsp:nvSpPr>
      <dsp:spPr>
        <a:xfrm>
          <a:off x="2588734" y="433545"/>
          <a:ext cx="1729204" cy="1383363"/>
        </a:xfrm>
        <a:prstGeom prst="roundRect">
          <a:avLst>
            <a:gd name="adj" fmla="val 10000"/>
          </a:avLst>
        </a:prstGeom>
        <a:gradFill rotWithShape="0">
          <a:gsLst>
            <a:gs pos="0">
              <a:schemeClr val="lt1">
                <a:hueOff val="0"/>
                <a:satOff val="0"/>
                <a:lumOff val="0"/>
                <a:alphaOff val="0"/>
              </a:schemeClr>
            </a:gs>
            <a:gs pos="100000">
              <a:schemeClr val="l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smtClean="0">
              <a:solidFill>
                <a:sysClr val="windowText" lastClr="000000"/>
              </a:solidFill>
              <a:latin typeface="Arial" panose="020B0604020202020204" pitchFamily="34" charset="0"/>
              <a:cs typeface="Arial" panose="020B0604020202020204" pitchFamily="34" charset="0"/>
            </a:rPr>
            <a:t>Comisión de legislación y Fiscalización (Presidente)</a:t>
          </a:r>
          <a:endParaRPr lang="es-ES" sz="1800" kern="1200" dirty="0">
            <a:solidFill>
              <a:sysClr val="windowText" lastClr="000000"/>
            </a:solidFill>
          </a:endParaRPr>
        </a:p>
      </dsp:txBody>
      <dsp:txXfrm>
        <a:off x="2629251" y="474062"/>
        <a:ext cx="1648170" cy="1302329"/>
      </dsp:txXfrm>
    </dsp:sp>
    <dsp:sp modelId="{D43523CE-1252-4E2B-BEF8-E6E5228601D3}">
      <dsp:nvSpPr>
        <dsp:cNvPr id="0" name=""/>
        <dsp:cNvSpPr/>
      </dsp:nvSpPr>
      <dsp:spPr>
        <a:xfrm rot="17280000">
          <a:off x="4215502" y="1901120"/>
          <a:ext cx="2371908" cy="704033"/>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90061E6-6B74-4989-9AA0-4B402857A6D6}">
      <dsp:nvSpPr>
        <dsp:cNvPr id="0" name=""/>
        <dsp:cNvSpPr/>
      </dsp:nvSpPr>
      <dsp:spPr>
        <a:xfrm>
          <a:off x="4903334" y="433545"/>
          <a:ext cx="1729204" cy="1383363"/>
        </a:xfrm>
        <a:prstGeom prst="roundRect">
          <a:avLst>
            <a:gd name="adj" fmla="val 10000"/>
          </a:avLst>
        </a:prstGeom>
        <a:gradFill rotWithShape="0">
          <a:gsLst>
            <a:gs pos="0">
              <a:schemeClr val="lt1">
                <a:hueOff val="0"/>
                <a:satOff val="0"/>
                <a:lumOff val="0"/>
                <a:alphaOff val="0"/>
              </a:schemeClr>
            </a:gs>
            <a:gs pos="100000">
              <a:schemeClr val="l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smtClean="0">
              <a:solidFill>
                <a:sysClr val="windowText" lastClr="000000"/>
              </a:solidFill>
              <a:latin typeface="Arial" panose="020B0604020202020204" pitchFamily="34" charset="0"/>
              <a:cs typeface="Arial" panose="020B0604020202020204" pitchFamily="34" charset="0"/>
            </a:rPr>
            <a:t>Comisión de Planificación y Presupuesto (Presidente)</a:t>
          </a:r>
          <a:endParaRPr lang="es-ES" sz="1800" kern="1200" dirty="0">
            <a:solidFill>
              <a:sysClr val="windowText" lastClr="000000"/>
            </a:solidFill>
          </a:endParaRPr>
        </a:p>
      </dsp:txBody>
      <dsp:txXfrm>
        <a:off x="4943851" y="474062"/>
        <a:ext cx="1648170" cy="1302329"/>
      </dsp:txXfrm>
    </dsp:sp>
    <dsp:sp modelId="{C590C4FD-768F-4E33-9431-4A83FDD06546}">
      <dsp:nvSpPr>
        <dsp:cNvPr id="0" name=""/>
        <dsp:cNvSpPr/>
      </dsp:nvSpPr>
      <dsp:spPr>
        <a:xfrm rot="19440000">
          <a:off x="5495077" y="2830785"/>
          <a:ext cx="2371908" cy="704033"/>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366B4B7-8664-423C-A4EE-C50C534B00C4}">
      <dsp:nvSpPr>
        <dsp:cNvPr id="0" name=""/>
        <dsp:cNvSpPr/>
      </dsp:nvSpPr>
      <dsp:spPr>
        <a:xfrm>
          <a:off x="6775886" y="1794033"/>
          <a:ext cx="1729204" cy="1383363"/>
        </a:xfrm>
        <a:prstGeom prst="roundRect">
          <a:avLst>
            <a:gd name="adj" fmla="val 10000"/>
          </a:avLst>
        </a:prstGeom>
        <a:gradFill rotWithShape="0">
          <a:gsLst>
            <a:gs pos="0">
              <a:schemeClr val="lt1">
                <a:hueOff val="0"/>
                <a:satOff val="0"/>
                <a:lumOff val="0"/>
                <a:alphaOff val="0"/>
              </a:schemeClr>
            </a:gs>
            <a:gs pos="100000">
              <a:schemeClr val="l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smtClean="0">
              <a:solidFill>
                <a:sysClr val="windowText" lastClr="000000"/>
              </a:solidFill>
              <a:latin typeface="Arial" panose="020B0604020202020204" pitchFamily="34" charset="0"/>
              <a:cs typeface="Arial" panose="020B0604020202020204" pitchFamily="34" charset="0"/>
            </a:rPr>
            <a:t>Comisión de Mesa ( Primer Vocal)</a:t>
          </a:r>
          <a:endParaRPr lang="es-ES" sz="1800" kern="1200" dirty="0">
            <a:solidFill>
              <a:sysClr val="windowText" lastClr="000000"/>
            </a:solidFill>
          </a:endParaRPr>
        </a:p>
      </dsp:txBody>
      <dsp:txXfrm>
        <a:off x="6816403" y="1834550"/>
        <a:ext cx="1648170" cy="1302329"/>
      </dsp:txXfrm>
    </dsp:sp>
    <dsp:sp modelId="{DB5C895D-8EB4-475D-8834-8610063C7D21}">
      <dsp:nvSpPr>
        <dsp:cNvPr id="0" name=""/>
        <dsp:cNvSpPr/>
      </dsp:nvSpPr>
      <dsp:spPr>
        <a:xfrm>
          <a:off x="5983831" y="4335015"/>
          <a:ext cx="2371908" cy="704033"/>
        </a:xfrm>
        <a:prstGeom prst="leftArrow">
          <a:avLst>
            <a:gd name="adj1" fmla="val 60000"/>
            <a:gd name="adj2" fmla="val 50000"/>
          </a:avLst>
        </a:prstGeom>
        <a:solidFill>
          <a:schemeClr val="dk2">
            <a:tint val="60000"/>
            <a:hueOff val="0"/>
            <a:satOff val="0"/>
            <a:lumOff val="0"/>
            <a:alphaOff val="0"/>
          </a:schemeClr>
        </a:soli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A9D4234-8B28-4FAF-8746-C7D784F1C3D1}">
      <dsp:nvSpPr>
        <dsp:cNvPr id="0" name=""/>
        <dsp:cNvSpPr/>
      </dsp:nvSpPr>
      <dsp:spPr>
        <a:xfrm>
          <a:off x="7491137" y="3995350"/>
          <a:ext cx="1729204" cy="1383363"/>
        </a:xfrm>
        <a:prstGeom prst="roundRect">
          <a:avLst>
            <a:gd name="adj" fmla="val 10000"/>
          </a:avLst>
        </a:prstGeom>
        <a:gradFill rotWithShape="0">
          <a:gsLst>
            <a:gs pos="0">
              <a:schemeClr val="lt1">
                <a:hueOff val="0"/>
                <a:satOff val="0"/>
                <a:lumOff val="0"/>
                <a:alphaOff val="0"/>
              </a:schemeClr>
            </a:gs>
            <a:gs pos="100000">
              <a:schemeClr val="lt1">
                <a:hueOff val="0"/>
                <a:satOff val="0"/>
                <a:lumOff val="0"/>
                <a:alphaOff val="0"/>
                <a:shade val="76000"/>
                <a:lumMod val="90000"/>
              </a:schemeClr>
            </a:gs>
          </a:gsLst>
          <a:lin ang="5400000" scaled="0"/>
        </a:gradFill>
        <a:ln>
          <a:noFill/>
        </a:ln>
        <a:effectLst>
          <a:outerShdw blurRad="38100" dist="38100" dir="4800000" sx="98000" sy="98000" rotWithShape="0">
            <a:srgbClr val="000000">
              <a:alpha val="3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smtClean="0">
              <a:solidFill>
                <a:sysClr val="windowText" lastClr="000000"/>
              </a:solidFill>
              <a:latin typeface="Arial" panose="020B0604020202020204" pitchFamily="34" charset="0"/>
              <a:cs typeface="Arial" panose="020B0604020202020204" pitchFamily="34" charset="0"/>
            </a:rPr>
            <a:t>Comisión de Terrenos, Medio Ambiente y Turismo (Primer Vocal )</a:t>
          </a:r>
          <a:endParaRPr lang="es-EC" sz="1800" kern="1200" dirty="0">
            <a:solidFill>
              <a:sysClr val="windowText" lastClr="000000"/>
            </a:solidFill>
            <a:latin typeface="Arial" panose="020B0604020202020204" pitchFamily="34" charset="0"/>
            <a:cs typeface="Arial" panose="020B0604020202020204" pitchFamily="34" charset="0"/>
          </a:endParaRPr>
        </a:p>
      </dsp:txBody>
      <dsp:txXfrm>
        <a:off x="7531654" y="4035867"/>
        <a:ext cx="1648170" cy="130232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7F2D7C-3A68-4A92-BDDC-BFF229D54714}" type="datetimeFigureOut">
              <a:rPr lang="es-EC" smtClean="0"/>
              <a:t>27/4/2022</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F7B1B1-A215-4B31-ACD6-922134E24907}" type="slidenum">
              <a:rPr lang="es-EC" smtClean="0"/>
              <a:t>‹Nº›</a:t>
            </a:fld>
            <a:endParaRPr lang="es-EC"/>
          </a:p>
        </p:txBody>
      </p:sp>
    </p:spTree>
    <p:extLst>
      <p:ext uri="{BB962C8B-B14F-4D97-AF65-F5344CB8AC3E}">
        <p14:creationId xmlns:p14="http://schemas.microsoft.com/office/powerpoint/2010/main" val="97461911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093CE4-D4BC-42A7-BF48-1BA494A19F78}" type="datetimeFigureOut">
              <a:rPr lang="es-EC" smtClean="0"/>
              <a:t>27/4/2022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94AD-7BF9-4C39-BC9B-E46D099A33BB}" type="slidenum">
              <a:rPr lang="es-EC" smtClean="0"/>
              <a:t>‹Nº›</a:t>
            </a:fld>
            <a:endParaRPr lang="es-EC"/>
          </a:p>
        </p:txBody>
      </p:sp>
    </p:spTree>
    <p:extLst>
      <p:ext uri="{BB962C8B-B14F-4D97-AF65-F5344CB8AC3E}">
        <p14:creationId xmlns:p14="http://schemas.microsoft.com/office/powerpoint/2010/main" val="313062123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B61BEF0D-F0BB-DE4B-95CE-6DB70DBA9567}" type="datetimeFigureOut">
              <a:rPr lang="en-US" smtClean="0"/>
              <a:pPr/>
              <a:t>4/27/2022</a:t>
            </a:fld>
            <a:endParaRPr lang="en-US" dirty="0"/>
          </a:p>
        </p:txBody>
      </p:sp>
      <p:sp>
        <p:nvSpPr>
          <p:cNvPr id="5" name="Footer Placeholder 4"/>
          <p:cNvSpPr>
            <a:spLocks noGrp="1"/>
          </p:cNvSpPr>
          <p:nvPr>
            <p:ph type="ftr" sz="quarter" idx="11"/>
          </p:nvPr>
        </p:nvSpPr>
        <p:spPr>
          <a:xfrm>
            <a:off x="1565393" y="5357593"/>
            <a:ext cx="6713127" cy="365125"/>
          </a:xfrm>
        </p:spPr>
        <p:txBody>
          <a:bodyPr/>
          <a:lstStyle/>
          <a:p>
            <a:endParaRPr lang="en-US" dirty="0"/>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D57F1E4F-1CFF-5643-939E-217C01CDF565}" type="slidenum">
              <a:rPr lang="en-US" smtClean="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9" name="Content Placeholder 8"/>
          <p:cNvSpPr>
            <a:spLocks noGrp="1"/>
          </p:cNvSpPr>
          <p:nvPr>
            <p:ph sz="quarter" idx="13"/>
          </p:nvPr>
        </p:nvSpPr>
        <p:spPr>
          <a:xfrm>
            <a:off x="1731264" y="2121407"/>
            <a:ext cx="42672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B61BEF0D-F0BB-DE4B-95CE-6DB70DBA9567}" type="datetimeFigureOut">
              <a:rPr lang="en-US" smtClean="0"/>
              <a:pPr/>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1" name="Content Placeholder 10"/>
          <p:cNvSpPr>
            <a:spLocks noGrp="1"/>
          </p:cNvSpPr>
          <p:nvPr>
            <p:ph sz="quarter" idx="13"/>
          </p:nvPr>
        </p:nvSpPr>
        <p:spPr>
          <a:xfrm>
            <a:off x="1731264" y="2944368"/>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42A54C80-263E-416B-A8E0-580EDEADCBDC}" type="datetimeFigureOut">
              <a:rPr lang="en-US" smtClean="0"/>
              <a:t>4/27/2022</a:t>
            </a:fld>
            <a:endParaRPr lang="en-US" dirty="0"/>
          </a:p>
        </p:txBody>
      </p:sp>
      <p:sp>
        <p:nvSpPr>
          <p:cNvPr id="6" name="Footer Placeholder 5"/>
          <p:cNvSpPr>
            <a:spLocks noGrp="1"/>
          </p:cNvSpPr>
          <p:nvPr>
            <p:ph type="ftr" sz="quarter" idx="11"/>
          </p:nvPr>
        </p:nvSpPr>
        <p:spPr>
          <a:xfrm rot="-60000">
            <a:off x="1219406" y="5829262"/>
            <a:ext cx="4696809" cy="365125"/>
          </a:xfrm>
        </p:spPr>
        <p:txBody>
          <a:bodyPr/>
          <a:lstStyle/>
          <a:p>
            <a:endParaRPr lang="en-US" dirty="0"/>
          </a:p>
        </p:txBody>
      </p:sp>
      <p:sp>
        <p:nvSpPr>
          <p:cNvPr id="7" name="Slide Number Placeholder 6"/>
          <p:cNvSpPr>
            <a:spLocks noGrp="1"/>
          </p:cNvSpPr>
          <p:nvPr>
            <p:ph type="sldNum" sz="quarter" idx="12"/>
          </p:nvPr>
        </p:nvSpPr>
        <p:spPr>
          <a:xfrm rot="60000">
            <a:off x="10076418" y="5896962"/>
            <a:ext cx="738697" cy="365125"/>
          </a:xfrm>
        </p:spPr>
        <p:txBody>
          <a:bodyPr/>
          <a:lstStyle/>
          <a:p>
            <a:fld id="{D57F1E4F-1CFF-5643-939E-217C01CDF565}" type="slidenum">
              <a:rPr lang="en-US" smtClean="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B61BEF0D-F0BB-DE4B-95CE-6DB70DBA9567}" type="datetimeFigureOut">
              <a:rPr lang="en-US" smtClean="0"/>
              <a:pPr/>
              <a:t>4/27/2022</a:t>
            </a:fld>
            <a:endParaRPr lang="en-US" dirty="0"/>
          </a:p>
        </p:txBody>
      </p:sp>
      <p:sp>
        <p:nvSpPr>
          <p:cNvPr id="6" name="Footer Placeholder 5"/>
          <p:cNvSpPr>
            <a:spLocks noGrp="1"/>
          </p:cNvSpPr>
          <p:nvPr>
            <p:ph type="ftr" sz="quarter" idx="11"/>
          </p:nvPr>
        </p:nvSpPr>
        <p:spPr>
          <a:xfrm rot="-60000">
            <a:off x="1219426" y="5831038"/>
            <a:ext cx="4425391" cy="365125"/>
          </a:xfrm>
        </p:spPr>
        <p:txBody>
          <a:bodyPr/>
          <a:lstStyle/>
          <a:p>
            <a:endParaRPr lang="en-US" dirty="0"/>
          </a:p>
        </p:txBody>
      </p:sp>
      <p:sp>
        <p:nvSpPr>
          <p:cNvPr id="7" name="Slide Number Placeholder 6"/>
          <p:cNvSpPr>
            <a:spLocks noGrp="1"/>
          </p:cNvSpPr>
          <p:nvPr>
            <p:ph type="sldNum" sz="quarter" idx="12"/>
          </p:nvPr>
        </p:nvSpPr>
        <p:spPr>
          <a:xfrm rot="60000">
            <a:off x="10082786" y="5900027"/>
            <a:ext cx="738697" cy="365125"/>
          </a:xfrm>
        </p:spPr>
        <p:txBody>
          <a:bodyPr/>
          <a:lstStyle/>
          <a:p>
            <a:fld id="{D57F1E4F-1CFF-5643-939E-217C01CDF565}"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B61BEF0D-F0BB-DE4B-95CE-6DB70DBA9567}" type="datetimeFigureOut">
              <a:rPr lang="en-US" smtClean="0"/>
              <a:pPr/>
              <a:t>4/27/2022</a:t>
            </a:fld>
            <a:endParaRPr lang="en-US" dirty="0"/>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dirty="0"/>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57F1E4F-1CFF-5643-939E-217C01CDF565}"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mc:AlternateContent xmlns:mc="http://schemas.openxmlformats.org/markup-compatibility/2006" xmlns:p14="http://schemas.microsoft.com/office/powerpoint/2010/main">
    <mc:Choice Requires="p14">
      <p:transition spd="slow" p14:dur="3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6.png"/><Relationship Id="rId5" Type="http://schemas.openxmlformats.org/officeDocument/2006/relationships/image" Target="../media/image17.jp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5.jpe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52.jpg"/><Relationship Id="rId5" Type="http://schemas.openxmlformats.org/officeDocument/2006/relationships/image" Target="../media/image5.jpe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6.png"/><Relationship Id="rId5" Type="http://schemas.openxmlformats.org/officeDocument/2006/relationships/image" Target="../media/image56.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630168" y="996822"/>
            <a:ext cx="7000347" cy="1009718"/>
          </a:xfrm>
          <a:prstGeom prst="rect">
            <a:avLst/>
          </a:prstGeom>
          <a:noFill/>
          <a:ln>
            <a:noFill/>
          </a:ln>
        </p:spPr>
      </p:pic>
      <p:sp>
        <p:nvSpPr>
          <p:cNvPr id="5" name="Rectángulo 4"/>
          <p:cNvSpPr/>
          <p:nvPr/>
        </p:nvSpPr>
        <p:spPr>
          <a:xfrm>
            <a:off x="1004551" y="2818977"/>
            <a:ext cx="9710671" cy="1456809"/>
          </a:xfrm>
          <a:prstGeom prst="rect">
            <a:avLst/>
          </a:prstGeom>
        </p:spPr>
        <p:txBody>
          <a:bodyPr wrap="square">
            <a:spAutoFit/>
          </a:bodyPr>
          <a:lstStyle/>
          <a:p>
            <a:pPr algn="ctr">
              <a:spcAft>
                <a:spcPts val="1950"/>
              </a:spcAft>
            </a:pPr>
            <a:r>
              <a:rPr lang="es-ES" sz="3600" b="1" dirty="0">
                <a:effectLst/>
                <a:latin typeface="Arial" panose="020B0604020202020204" pitchFamily="34" charset="0"/>
                <a:ea typeface="Tahoma" panose="020B0604030504040204" pitchFamily="34" charset="0"/>
                <a:cs typeface="Arial" panose="020B0604020202020204" pitchFamily="34" charset="0"/>
              </a:rPr>
              <a:t>RENDICIÓN DE CUENTAS </a:t>
            </a:r>
          </a:p>
          <a:p>
            <a:pPr algn="ctr">
              <a:spcAft>
                <a:spcPts val="1950"/>
              </a:spcAft>
            </a:pPr>
            <a:r>
              <a:rPr lang="es-ES" sz="3600" b="1" dirty="0">
                <a:latin typeface="Arial" panose="020B0604020202020204" pitchFamily="34" charset="0"/>
                <a:ea typeface="Tahoma" panose="020B0604030504040204" pitchFamily="34" charset="0"/>
                <a:cs typeface="Arial" panose="020B0604020202020204" pitchFamily="34" charset="0"/>
              </a:rPr>
              <a:t>2021</a:t>
            </a:r>
            <a:endParaRPr lang="es-EC" sz="3600" b="1" dirty="0">
              <a:effectLst/>
              <a:latin typeface="Arial" panose="020B0604020202020204" pitchFamily="34" charset="0"/>
              <a:ea typeface="Tahoma" panose="020B0604030504040204" pitchFamily="34" charset="0"/>
              <a:cs typeface="Arial" panose="020B0604020202020204" pitchFamily="34" charset="0"/>
            </a:endParaRPr>
          </a:p>
        </p:txBody>
      </p:sp>
      <p:sp>
        <p:nvSpPr>
          <p:cNvPr id="2" name="CuadroTexto 1"/>
          <p:cNvSpPr txBox="1"/>
          <p:nvPr/>
        </p:nvSpPr>
        <p:spPr>
          <a:xfrm>
            <a:off x="3483733" y="1889538"/>
            <a:ext cx="5293216" cy="523220"/>
          </a:xfrm>
          <a:prstGeom prst="rect">
            <a:avLst/>
          </a:prstGeom>
          <a:noFill/>
        </p:spPr>
        <p:txBody>
          <a:bodyPr wrap="square" rtlCol="0">
            <a:spAutoFit/>
          </a:bodyPr>
          <a:lstStyle/>
          <a:p>
            <a:r>
              <a:rPr lang="es-ES" sz="2800" dirty="0"/>
              <a:t>     Administración 2019- 2023</a:t>
            </a:r>
            <a:endParaRPr lang="es-EC" sz="2800" dirty="0"/>
          </a:p>
        </p:txBody>
      </p:sp>
      <p:sp>
        <p:nvSpPr>
          <p:cNvPr id="3" name="CuadroTexto 2"/>
          <p:cNvSpPr txBox="1"/>
          <p:nvPr/>
        </p:nvSpPr>
        <p:spPr>
          <a:xfrm>
            <a:off x="2240924" y="4275786"/>
            <a:ext cx="7778839" cy="1200329"/>
          </a:xfrm>
          <a:prstGeom prst="rect">
            <a:avLst/>
          </a:prstGeom>
          <a:noFill/>
        </p:spPr>
        <p:txBody>
          <a:bodyPr wrap="square" rtlCol="0">
            <a:spAutoFit/>
          </a:bodyPr>
          <a:lstStyle/>
          <a:p>
            <a:pPr algn="ctr"/>
            <a:r>
              <a:rPr lang="es-ES" sz="3600" dirty="0"/>
              <a:t>DANIEL ALVAREZ DÍAZ </a:t>
            </a:r>
          </a:p>
          <a:p>
            <a:pPr algn="ctr"/>
            <a:r>
              <a:rPr lang="es-ES" sz="3600" b="1" dirty="0"/>
              <a:t>CONCEJAL </a:t>
            </a:r>
            <a:endParaRPr lang="es-EC" sz="3600" b="1"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2778414"/>
      </p:ext>
    </p:extLst>
  </p:cSld>
  <p:clrMapOvr>
    <a:masterClrMapping/>
  </p:clrMapOvr>
  <mc:AlternateContent xmlns:mc="http://schemas.openxmlformats.org/markup-compatibility/2006">
    <mc:Choice xmlns:p14="http://schemas.microsoft.com/office/powerpoint/2010/main" Requires="p14">
      <p:transition spd="slow" p14:dur="3500" advTm="12090">
        <p14:reveal/>
      </p:transition>
    </mc:Choice>
    <mc:Fallback>
      <p:transition spd="slow" advTm="12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68D04F2-0B40-4A2F-8715-AD22C6C99DB2}"/>
              </a:ext>
            </a:extLst>
          </p:cNvPr>
          <p:cNvSpPr>
            <a:spLocks noGrp="1"/>
          </p:cNvSpPr>
          <p:nvPr>
            <p:ph idx="1"/>
          </p:nvPr>
        </p:nvSpPr>
        <p:spPr>
          <a:xfrm>
            <a:off x="1715193" y="1627094"/>
            <a:ext cx="8261873" cy="3603812"/>
          </a:xfrm>
        </p:spPr>
        <p:txBody>
          <a:bodyPr/>
          <a:lstStyle/>
          <a:p>
            <a:pPr marL="0" indent="0" algn="just">
              <a:buNone/>
            </a:pPr>
            <a:r>
              <a:rPr lang="es-EC" dirty="0"/>
              <a:t>Realice un recorrido junto con el director de la delegación CNE Los Ríos en el punto de vacunación ubicado en la Unidad educativa Dolores Sucre, destacando siempre el compromiso que se tuvo con la ejecución del Plan Vacunarse. </a:t>
            </a:r>
          </a:p>
        </p:txBody>
      </p:sp>
      <p:pic>
        <p:nvPicPr>
          <p:cNvPr id="4" name="Imagen 3" descr="C:\Users\PC1\Desktop\GAD Palenque\1.jpg">
            <a:extLst>
              <a:ext uri="{FF2B5EF4-FFF2-40B4-BE49-F238E27FC236}">
                <a16:creationId xmlns:a16="http://schemas.microsoft.com/office/drawing/2014/main" xmlns="" id="{BF663695-9A9D-46E2-A5D5-E963884CED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4098" name="Picture 2" descr="C:\Users\Asistente-Sindico\Downloads\WhatsApp Image 2022-04-21 at 12.52.45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2743" y="3338848"/>
            <a:ext cx="4303256" cy="242058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3549" y="3338849"/>
            <a:ext cx="4309854" cy="242429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3802144"/>
      </p:ext>
    </p:extLst>
  </p:cSld>
  <p:clrMapOvr>
    <a:masterClrMapping/>
  </p:clrMapOvr>
  <mc:AlternateContent xmlns:mc="http://schemas.openxmlformats.org/markup-compatibility/2006">
    <mc:Choice xmlns:p14="http://schemas.microsoft.com/office/powerpoint/2010/main" Requires="p14">
      <p:transition spd="slow" p14:dur="3500" advTm="21282">
        <p14:reveal/>
      </p:transition>
    </mc:Choice>
    <mc:Fallback>
      <p:transition spd="slow" advTm="21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31E40A2-923A-4BA2-95A2-18675C87941C}"/>
              </a:ext>
            </a:extLst>
          </p:cNvPr>
          <p:cNvSpPr>
            <a:spLocks noGrp="1"/>
          </p:cNvSpPr>
          <p:nvPr>
            <p:ph idx="1"/>
          </p:nvPr>
        </p:nvSpPr>
        <p:spPr>
          <a:xfrm>
            <a:off x="1451957" y="1357257"/>
            <a:ext cx="8261873" cy="3603812"/>
          </a:xfrm>
        </p:spPr>
        <p:txBody>
          <a:bodyPr/>
          <a:lstStyle/>
          <a:p>
            <a:pPr algn="just"/>
            <a:endParaRPr lang="es-EC" dirty="0"/>
          </a:p>
          <a:p>
            <a:pPr marL="0" indent="0" algn="just">
              <a:buNone/>
            </a:pPr>
            <a:r>
              <a:rPr lang="es-EC" dirty="0"/>
              <a:t>Se realizo la socialización con respecto al plan operativo para lograr niveles de seguridad mediante un trabajo articulado con varios actores sociales junto con los miembros del Grupo de fuerzas oficiales 26 </a:t>
            </a:r>
            <a:r>
              <a:rPr lang="es-EC" dirty="0" smtClean="0"/>
              <a:t>Cenepa.</a:t>
            </a:r>
            <a:endParaRPr lang="es-EC" dirty="0"/>
          </a:p>
          <a:p>
            <a:pPr marL="0" indent="0">
              <a:buNone/>
            </a:pPr>
            <a:endParaRPr lang="es-EC" dirty="0"/>
          </a:p>
        </p:txBody>
      </p:sp>
      <p:pic>
        <p:nvPicPr>
          <p:cNvPr id="5" name="Imagen 4">
            <a:extLst>
              <a:ext uri="{FF2B5EF4-FFF2-40B4-BE49-F238E27FC236}">
                <a16:creationId xmlns:a16="http://schemas.microsoft.com/office/drawing/2014/main" xmlns="" id="{30FD6352-023D-45C5-AA2D-C075E60649F7}"/>
              </a:ext>
            </a:extLst>
          </p:cNvPr>
          <p:cNvPicPr>
            <a:picLocks noChangeAspect="1"/>
          </p:cNvPicPr>
          <p:nvPr/>
        </p:nvPicPr>
        <p:blipFill>
          <a:blip r:embed="rId4"/>
          <a:stretch>
            <a:fillRect/>
          </a:stretch>
        </p:blipFill>
        <p:spPr>
          <a:xfrm>
            <a:off x="3408080" y="3429000"/>
            <a:ext cx="5077911" cy="2285957"/>
          </a:xfrm>
          <a:prstGeom prst="rect">
            <a:avLst/>
          </a:prstGeom>
        </p:spPr>
      </p:pic>
      <p:pic>
        <p:nvPicPr>
          <p:cNvPr id="4" name="Imagen 3" descr="C:\Users\PC1\Desktop\GAD Palenque\1.jpg">
            <a:extLst>
              <a:ext uri="{FF2B5EF4-FFF2-40B4-BE49-F238E27FC236}">
                <a16:creationId xmlns:a16="http://schemas.microsoft.com/office/drawing/2014/main" xmlns="" id="{A78D0078-C239-483E-9128-67239D74679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9345356"/>
      </p:ext>
    </p:extLst>
  </p:cSld>
  <p:clrMapOvr>
    <a:masterClrMapping/>
  </p:clrMapOvr>
  <mc:AlternateContent xmlns:mc="http://schemas.openxmlformats.org/markup-compatibility/2006">
    <mc:Choice xmlns:p14="http://schemas.microsoft.com/office/powerpoint/2010/main" Requires="p14">
      <p:transition spd="slow" p14:dur="3500" advTm="17450">
        <p14:reveal/>
      </p:transition>
    </mc:Choice>
    <mc:Fallback>
      <p:transition spd="slow" advTm="17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68D04F2-0B40-4A2F-8715-AD22C6C99DB2}"/>
              </a:ext>
            </a:extLst>
          </p:cNvPr>
          <p:cNvSpPr>
            <a:spLocks noGrp="1"/>
          </p:cNvSpPr>
          <p:nvPr>
            <p:ph idx="1"/>
          </p:nvPr>
        </p:nvSpPr>
        <p:spPr>
          <a:xfrm>
            <a:off x="1715193" y="1627094"/>
            <a:ext cx="8261873" cy="3603812"/>
          </a:xfrm>
        </p:spPr>
        <p:txBody>
          <a:bodyPr/>
          <a:lstStyle/>
          <a:p>
            <a:pPr marL="0" indent="0" algn="just">
              <a:buNone/>
            </a:pPr>
            <a:r>
              <a:rPr lang="es-EC" dirty="0"/>
              <a:t>Fui participe del acto de inauguración de una obra importante que inyectara agua al sector barrio lindo del recinto Jauneche, donde se vieron beneficiadas alrededor de 40 familias. </a:t>
            </a:r>
            <a:r>
              <a:rPr lang="es-EC" dirty="0" smtClean="0"/>
              <a:t> </a:t>
            </a:r>
            <a:endParaRPr lang="es-EC" dirty="0"/>
          </a:p>
        </p:txBody>
      </p:sp>
      <p:pic>
        <p:nvPicPr>
          <p:cNvPr id="4" name="Imagen 3" descr="C:\Users\PC1\Desktop\GAD Palenque\1.jpg">
            <a:extLst>
              <a:ext uri="{FF2B5EF4-FFF2-40B4-BE49-F238E27FC236}">
                <a16:creationId xmlns:a16="http://schemas.microsoft.com/office/drawing/2014/main" xmlns="" id="{BF663695-9A9D-46E2-A5D5-E963884CED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6" name="Imagen 5">
            <a:extLst>
              <a:ext uri="{FF2B5EF4-FFF2-40B4-BE49-F238E27FC236}">
                <a16:creationId xmlns:a16="http://schemas.microsoft.com/office/drawing/2014/main" xmlns="" id="{3A892CB8-C9D6-464C-B5D0-A1F58346BE03}"/>
              </a:ext>
            </a:extLst>
          </p:cNvPr>
          <p:cNvPicPr>
            <a:picLocks noChangeAspect="1"/>
          </p:cNvPicPr>
          <p:nvPr/>
        </p:nvPicPr>
        <p:blipFill rotWithShape="1">
          <a:blip r:embed="rId5"/>
          <a:srcRect t="39602" b="40298"/>
          <a:stretch/>
        </p:blipFill>
        <p:spPr>
          <a:xfrm>
            <a:off x="3415591" y="3082279"/>
            <a:ext cx="5380680" cy="240331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7071765"/>
      </p:ext>
    </p:extLst>
  </p:cSld>
  <p:clrMapOvr>
    <a:masterClrMapping/>
  </p:clrMapOvr>
  <mc:AlternateContent xmlns:mc="http://schemas.openxmlformats.org/markup-compatibility/2006">
    <mc:Choice xmlns:p14="http://schemas.microsoft.com/office/powerpoint/2010/main" Requires="p14">
      <p:transition spd="slow" p14:dur="3500" advTm="18310">
        <p14:reveal/>
      </p:transition>
    </mc:Choice>
    <mc:Fallback>
      <p:transition spd="slow" advTm="18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4F751A6F-90B1-41BB-BB6C-F68D733447F0}"/>
              </a:ext>
            </a:extLst>
          </p:cNvPr>
          <p:cNvPicPr>
            <a:picLocks noGrp="1" noChangeAspect="1"/>
          </p:cNvPicPr>
          <p:nvPr>
            <p:ph idx="1"/>
          </p:nvPr>
        </p:nvPicPr>
        <p:blipFill rotWithShape="1">
          <a:blip r:embed="rId4"/>
          <a:srcRect t="60372" b="12331"/>
          <a:stretch/>
        </p:blipFill>
        <p:spPr>
          <a:xfrm>
            <a:off x="2008846" y="4077872"/>
            <a:ext cx="3517340" cy="2133600"/>
          </a:xfrm>
        </p:spPr>
      </p:pic>
      <p:sp>
        <p:nvSpPr>
          <p:cNvPr id="9" name="CuadroTexto 8">
            <a:extLst>
              <a:ext uri="{FF2B5EF4-FFF2-40B4-BE49-F238E27FC236}">
                <a16:creationId xmlns:a16="http://schemas.microsoft.com/office/drawing/2014/main" xmlns="" id="{17F19696-2A65-4898-A77E-5D024D09E04B}"/>
              </a:ext>
            </a:extLst>
          </p:cNvPr>
          <p:cNvSpPr txBox="1"/>
          <p:nvPr/>
        </p:nvSpPr>
        <p:spPr>
          <a:xfrm>
            <a:off x="1705694" y="1813126"/>
            <a:ext cx="4930632" cy="2308324"/>
          </a:xfrm>
          <a:prstGeom prst="rect">
            <a:avLst/>
          </a:prstGeom>
          <a:noFill/>
        </p:spPr>
        <p:txBody>
          <a:bodyPr wrap="square" rtlCol="0">
            <a:spAutoFit/>
          </a:bodyPr>
          <a:lstStyle/>
          <a:p>
            <a:pPr algn="just"/>
            <a:r>
              <a:rPr lang="es-EC" sz="2400" dirty="0"/>
              <a:t>En calidad de Presidente de la Comisión de Festejo se dio inicio al tradicional certamen de belleza presentación de las candidatas a Reina del Cantón, acto efectuado en el malecón de la Playa “La </a:t>
            </a:r>
            <a:r>
              <a:rPr lang="es-EC" sz="2400" dirty="0" smtClean="0"/>
              <a:t>Reveza”</a:t>
            </a:r>
            <a:endParaRPr lang="es-EC" sz="2400" dirty="0"/>
          </a:p>
        </p:txBody>
      </p:sp>
      <p:pic>
        <p:nvPicPr>
          <p:cNvPr id="11" name="Imagen 10">
            <a:extLst>
              <a:ext uri="{FF2B5EF4-FFF2-40B4-BE49-F238E27FC236}">
                <a16:creationId xmlns:a16="http://schemas.microsoft.com/office/drawing/2014/main" xmlns="" id="{F6F78ED3-253C-471C-A542-696D3958CAA0}"/>
              </a:ext>
            </a:extLst>
          </p:cNvPr>
          <p:cNvPicPr>
            <a:picLocks noChangeAspect="1"/>
          </p:cNvPicPr>
          <p:nvPr/>
        </p:nvPicPr>
        <p:blipFill rotWithShape="1">
          <a:blip r:embed="rId5"/>
          <a:srcRect l="21898"/>
          <a:stretch/>
        </p:blipFill>
        <p:spPr>
          <a:xfrm>
            <a:off x="6939478" y="1934044"/>
            <a:ext cx="4032326" cy="2908412"/>
          </a:xfrm>
          <a:prstGeom prst="rect">
            <a:avLst/>
          </a:prstGeom>
        </p:spPr>
      </p:pic>
      <p:pic>
        <p:nvPicPr>
          <p:cNvPr id="6" name="Imagen 5" descr="C:\Users\PC1\Desktop\GAD Palenque\1.jpg">
            <a:extLst>
              <a:ext uri="{FF2B5EF4-FFF2-40B4-BE49-F238E27FC236}">
                <a16:creationId xmlns:a16="http://schemas.microsoft.com/office/drawing/2014/main" xmlns="" id="{F509A20A-4584-44DD-8143-3793C03118C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9802471"/>
      </p:ext>
    </p:extLst>
  </p:cSld>
  <p:clrMapOvr>
    <a:masterClrMapping/>
  </p:clrMapOvr>
  <mc:AlternateContent xmlns:mc="http://schemas.openxmlformats.org/markup-compatibility/2006">
    <mc:Choice xmlns:p14="http://schemas.microsoft.com/office/powerpoint/2010/main" Requires="p14">
      <p:transition spd="slow" p14:dur="3500" advTm="33785">
        <p14:reveal/>
      </p:transition>
    </mc:Choice>
    <mc:Fallback>
      <p:transition spd="slow" advTm="33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17F19696-2A65-4898-A77E-5D024D09E04B}"/>
              </a:ext>
            </a:extLst>
          </p:cNvPr>
          <p:cNvSpPr txBox="1"/>
          <p:nvPr/>
        </p:nvSpPr>
        <p:spPr>
          <a:xfrm>
            <a:off x="1705694" y="1813126"/>
            <a:ext cx="8560524" cy="1569660"/>
          </a:xfrm>
          <a:prstGeom prst="rect">
            <a:avLst/>
          </a:prstGeom>
          <a:noFill/>
        </p:spPr>
        <p:txBody>
          <a:bodyPr wrap="square" rtlCol="0">
            <a:spAutoFit/>
          </a:bodyPr>
          <a:lstStyle/>
          <a:p>
            <a:pPr algn="just"/>
            <a:r>
              <a:rPr lang="es-EC" sz="2400" dirty="0"/>
              <a:t>En compañía del Alcalde Alfredo Chang recorrimos el sector Alto Palenque con la finalidad de realizar la entrega de la obra de construcción de asfalto, acerar y bordillos donde los moradores se mostraron contentos por el trabajo realizado. </a:t>
            </a:r>
          </a:p>
        </p:txBody>
      </p:sp>
      <p:pic>
        <p:nvPicPr>
          <p:cNvPr id="6" name="Imagen 5" descr="C:\Users\PC1\Desktop\GAD Palenque\1.jpg">
            <a:extLst>
              <a:ext uri="{FF2B5EF4-FFF2-40B4-BE49-F238E27FC236}">
                <a16:creationId xmlns:a16="http://schemas.microsoft.com/office/drawing/2014/main" xmlns="" id="{F509A20A-4584-44DD-8143-3793C03118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6146" name="Picture 2" descr="C:\Users\Asistente-Sindico\Downloads\WhatsApp Image 2022-04-21 at 1.01.13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5694" y="3582825"/>
            <a:ext cx="3148254" cy="236119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sistente-Sindico\Downloads\WhatsApp Image 2022-04-21 at 1.01.13 AM (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5117" y="3582825"/>
            <a:ext cx="5247092" cy="236119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0775415"/>
      </p:ext>
    </p:extLst>
  </p:cSld>
  <p:clrMapOvr>
    <a:masterClrMapping/>
  </p:clrMapOvr>
  <mc:AlternateContent xmlns:mc="http://schemas.openxmlformats.org/markup-compatibility/2006">
    <mc:Choice xmlns:p14="http://schemas.microsoft.com/office/powerpoint/2010/main" Requires="p14">
      <p:transition spd="slow" p14:dur="3500" advTm="29590">
        <p14:reveal/>
      </p:transition>
    </mc:Choice>
    <mc:Fallback>
      <p:transition spd="slow" advTm="29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17F19696-2A65-4898-A77E-5D024D09E04B}"/>
              </a:ext>
            </a:extLst>
          </p:cNvPr>
          <p:cNvSpPr txBox="1"/>
          <p:nvPr/>
        </p:nvSpPr>
        <p:spPr>
          <a:xfrm>
            <a:off x="1705694" y="1813126"/>
            <a:ext cx="8560524" cy="1200329"/>
          </a:xfrm>
          <a:prstGeom prst="rect">
            <a:avLst/>
          </a:prstGeom>
          <a:noFill/>
        </p:spPr>
        <p:txBody>
          <a:bodyPr wrap="square" rtlCol="0">
            <a:spAutoFit/>
          </a:bodyPr>
          <a:lstStyle/>
          <a:p>
            <a:pPr algn="just"/>
            <a:r>
              <a:rPr lang="es-EC" sz="2400" dirty="0"/>
              <a:t>El Festival Nacional de Danzas fue uno de los eventos con los que se dio inicio al cronograma </a:t>
            </a:r>
            <a:r>
              <a:rPr lang="es-EC" sz="2400" dirty="0" smtClean="0"/>
              <a:t>por conmemorarse </a:t>
            </a:r>
            <a:r>
              <a:rPr lang="es-EC" sz="2400" dirty="0"/>
              <a:t>los 31 años de cantonización de nuestro querido </a:t>
            </a:r>
            <a:r>
              <a:rPr lang="es-EC" sz="2400" dirty="0" smtClean="0"/>
              <a:t>cantón Palenque. </a:t>
            </a:r>
            <a:endParaRPr lang="es-EC" sz="2400" dirty="0"/>
          </a:p>
        </p:txBody>
      </p:sp>
      <p:pic>
        <p:nvPicPr>
          <p:cNvPr id="6" name="Imagen 5" descr="C:\Users\PC1\Desktop\GAD Palenque\1.jpg">
            <a:extLst>
              <a:ext uri="{FF2B5EF4-FFF2-40B4-BE49-F238E27FC236}">
                <a16:creationId xmlns:a16="http://schemas.microsoft.com/office/drawing/2014/main" xmlns="" id="{F509A20A-4584-44DD-8143-3793C03118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5122" name="Picture 2" descr="C:\Users\Asistente-Sindico\Downloads\WhatsApp Image 2022-04-21 at 12.53.12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510" y="3457173"/>
            <a:ext cx="3911412" cy="218377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sistente-Sindico\Downloads\WhatsApp Image 2022-04-21 at 12.53.13 AM.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5955" y="3457173"/>
            <a:ext cx="4189013" cy="218377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2916504"/>
      </p:ext>
    </p:extLst>
  </p:cSld>
  <p:clrMapOvr>
    <a:masterClrMapping/>
  </p:clrMapOvr>
  <mc:AlternateContent xmlns:mc="http://schemas.openxmlformats.org/markup-compatibility/2006">
    <mc:Choice xmlns:p14="http://schemas.microsoft.com/office/powerpoint/2010/main" Requires="p14">
      <p:transition spd="slow" p14:dur="3500" advTm="30546">
        <p14:reveal/>
      </p:transition>
    </mc:Choice>
    <mc:Fallback>
      <p:transition spd="slow" advTm="305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77285" y="1669795"/>
            <a:ext cx="8809149" cy="3856675"/>
          </a:xfrm>
        </p:spPr>
        <p:txBody>
          <a:bodyPr/>
          <a:lstStyle/>
          <a:p>
            <a:pPr marL="0" indent="0" algn="just">
              <a:buNone/>
            </a:pPr>
            <a:r>
              <a:rPr lang="es-EC" dirty="0"/>
              <a:t>Participe junto a la Reina de nuestro Cantón Srta. Nadia Játiva, </a:t>
            </a:r>
            <a:r>
              <a:rPr lang="es-EC" dirty="0" smtClean="0"/>
              <a:t> </a:t>
            </a:r>
            <a:r>
              <a:rPr lang="es-EC" dirty="0"/>
              <a:t>Director de Desarrollo Social Sociólogo Javier Paredes y el Concejal Lucio Avilés en las actividades por celebrarse las fiestas patronales del Recinto San Jacinto, del Patrono del mismo nombre celebración con acto litúrgico </a:t>
            </a:r>
            <a:r>
              <a:rPr lang="es-EC" dirty="0" smtClean="0"/>
              <a:t>con la presencia del Párroco Jhon Alex y feligreses católicos.</a:t>
            </a:r>
            <a:endParaRPr lang="es-EC" dirty="0"/>
          </a:p>
        </p:txBody>
      </p:sp>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771947" y="660077"/>
            <a:ext cx="7000347" cy="1009718"/>
          </a:xfrm>
          <a:prstGeom prst="rect">
            <a:avLst/>
          </a:prstGeom>
          <a:noFill/>
          <a:ln>
            <a:noFill/>
          </a:ln>
        </p:spPr>
      </p:pic>
      <p:pic>
        <p:nvPicPr>
          <p:cNvPr id="5" name="4 Imagen" descr="C:\Users\Asistente-Sindico\Downloads\WhatsApp Image 2022-04-19 at 3.59.41 PM (1).jpeg"/>
          <p:cNvPicPr/>
          <p:nvPr/>
        </p:nvPicPr>
        <p:blipFill rotWithShape="1">
          <a:blip r:embed="rId5">
            <a:extLst>
              <a:ext uri="{28A0092B-C50C-407E-A947-70E740481C1C}">
                <a14:useLocalDpi xmlns:a14="http://schemas.microsoft.com/office/drawing/2010/main" val="0"/>
              </a:ext>
            </a:extLst>
          </a:blip>
          <a:srcRect t="39417" b="40167"/>
          <a:stretch/>
        </p:blipFill>
        <p:spPr bwMode="auto">
          <a:xfrm>
            <a:off x="6159157" y="3961032"/>
            <a:ext cx="3613137" cy="1973407"/>
          </a:xfrm>
          <a:prstGeom prst="rect">
            <a:avLst/>
          </a:prstGeom>
          <a:noFill/>
          <a:ln>
            <a:noFill/>
          </a:ln>
          <a:extLst>
            <a:ext uri="{53640926-AAD7-44D8-BBD7-CCE9431645EC}">
              <a14:shadowObscured xmlns:a14="http://schemas.microsoft.com/office/drawing/2010/main"/>
            </a:ext>
          </a:extLst>
        </p:spPr>
      </p:pic>
      <p:pic>
        <p:nvPicPr>
          <p:cNvPr id="6" name="5 Imagen" descr="C:\Users\Asistente-Sindico\Downloads\WhatsApp Image 2022-04-19 at 3.59.41 PM.jpeg"/>
          <p:cNvPicPr/>
          <p:nvPr/>
        </p:nvPicPr>
        <p:blipFill rotWithShape="1">
          <a:blip r:embed="rId6">
            <a:extLst>
              <a:ext uri="{28A0092B-C50C-407E-A947-70E740481C1C}">
                <a14:useLocalDpi xmlns:a14="http://schemas.microsoft.com/office/drawing/2010/main" val="0"/>
              </a:ext>
            </a:extLst>
          </a:blip>
          <a:srcRect t="32833" b="33667"/>
          <a:stretch/>
        </p:blipFill>
        <p:spPr bwMode="auto">
          <a:xfrm>
            <a:off x="2533099" y="3964182"/>
            <a:ext cx="3337560" cy="1973407"/>
          </a:xfrm>
          <a:prstGeom prst="rect">
            <a:avLst/>
          </a:prstGeom>
          <a:noFill/>
          <a:ln>
            <a:noFill/>
          </a:ln>
          <a:extLst>
            <a:ext uri="{53640926-AAD7-44D8-BBD7-CCE9431645EC}">
              <a14:shadowObscured xmlns:a14="http://schemas.microsoft.com/office/drawing/2010/main"/>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8329906"/>
      </p:ext>
    </p:extLst>
  </p:cSld>
  <p:clrMapOvr>
    <a:masterClrMapping/>
  </p:clrMapOvr>
  <mc:AlternateContent xmlns:mc="http://schemas.openxmlformats.org/markup-compatibility/2006">
    <mc:Choice xmlns:p14="http://schemas.microsoft.com/office/powerpoint/2010/main" Requires="p14">
      <p:transition spd="slow" p14:dur="3500" advTm="27233">
        <p14:reveal/>
      </p:transition>
    </mc:Choice>
    <mc:Fallback>
      <p:transition spd="slow" advTm="27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AA60624C-D472-40F4-9EB1-20584C958CDC}"/>
              </a:ext>
            </a:extLst>
          </p:cNvPr>
          <p:cNvSpPr>
            <a:spLocks noGrp="1"/>
          </p:cNvSpPr>
          <p:nvPr>
            <p:ph idx="1"/>
          </p:nvPr>
        </p:nvSpPr>
        <p:spPr>
          <a:xfrm>
            <a:off x="1436025" y="1637894"/>
            <a:ext cx="8994484" cy="3793627"/>
          </a:xfrm>
        </p:spPr>
        <p:txBody>
          <a:bodyPr>
            <a:normAutofit/>
          </a:bodyPr>
          <a:lstStyle/>
          <a:p>
            <a:pPr marL="0" indent="0" algn="just">
              <a:buNone/>
            </a:pPr>
            <a:r>
              <a:rPr lang="es-ES" dirty="0">
                <a:solidFill>
                  <a:schemeClr val="tx1"/>
                </a:solidFill>
                <a:cs typeface="Arial" pitchFamily="34" charset="0"/>
              </a:rPr>
              <a:t>En </a:t>
            </a:r>
            <a:r>
              <a:rPr lang="es-ES" dirty="0">
                <a:cs typeface="Arial" pitchFamily="34" charset="0"/>
              </a:rPr>
              <a:t>calidad de Vicealcalde participe  en la Inauguración  del Sistema de Riego </a:t>
            </a:r>
            <a:r>
              <a:rPr lang="es-ES" dirty="0" smtClean="0">
                <a:cs typeface="Arial" pitchFamily="34" charset="0"/>
              </a:rPr>
              <a:t>del </a:t>
            </a:r>
            <a:r>
              <a:rPr lang="es-ES" dirty="0">
                <a:cs typeface="Arial" pitchFamily="34" charset="0"/>
              </a:rPr>
              <a:t>Sector Limoncillo, acto que estuvo a cargo del Ing. Hernán Mendoza Ministro de Agricultura y Ganadería proyecto que se benefician 49 familias, quienes mejoraran su producción de cacao, guanábana, y plátano. </a:t>
            </a:r>
            <a:endParaRPr lang="es-EC" sz="2800" dirty="0"/>
          </a:p>
        </p:txBody>
      </p:sp>
      <p:pic>
        <p:nvPicPr>
          <p:cNvPr id="4" name="Imagen 3">
            <a:extLst>
              <a:ext uri="{FF2B5EF4-FFF2-40B4-BE49-F238E27FC236}">
                <a16:creationId xmlns:a16="http://schemas.microsoft.com/office/drawing/2014/main" xmlns="" id="{5D90E1D4-2A0A-4F77-88BA-D27AF223C753}"/>
              </a:ext>
            </a:extLst>
          </p:cNvPr>
          <p:cNvPicPr>
            <a:picLocks noChangeAspect="1"/>
          </p:cNvPicPr>
          <p:nvPr/>
        </p:nvPicPr>
        <p:blipFill>
          <a:blip r:embed="rId4"/>
          <a:stretch>
            <a:fillRect/>
          </a:stretch>
        </p:blipFill>
        <p:spPr>
          <a:xfrm>
            <a:off x="2430813" y="631967"/>
            <a:ext cx="7004911" cy="1005927"/>
          </a:xfrm>
          <a:prstGeom prst="rect">
            <a:avLst/>
          </a:prstGeom>
        </p:spPr>
      </p:pic>
      <p:pic>
        <p:nvPicPr>
          <p:cNvPr id="5" name="4 Imagen" descr="C:\Users\Asistente-Sindico\Downloads\WhatsApp Image 2022-04-19 at 3.50.40 PM.jpeg"/>
          <p:cNvPicPr/>
          <p:nvPr/>
        </p:nvPicPr>
        <p:blipFill rotWithShape="1">
          <a:blip r:embed="rId5">
            <a:extLst>
              <a:ext uri="{28A0092B-C50C-407E-A947-70E740481C1C}">
                <a14:useLocalDpi xmlns:a14="http://schemas.microsoft.com/office/drawing/2010/main" val="0"/>
              </a:ext>
            </a:extLst>
          </a:blip>
          <a:srcRect t="38083" b="38000"/>
          <a:stretch/>
        </p:blipFill>
        <p:spPr bwMode="auto">
          <a:xfrm>
            <a:off x="2160021" y="3603950"/>
            <a:ext cx="3660806" cy="2381213"/>
          </a:xfrm>
          <a:prstGeom prst="rect">
            <a:avLst/>
          </a:prstGeom>
          <a:noFill/>
          <a:ln>
            <a:noFill/>
          </a:ln>
          <a:extLst>
            <a:ext uri="{53640926-AAD7-44D8-BBD7-CCE9431645EC}">
              <a14:shadowObscured xmlns:a14="http://schemas.microsoft.com/office/drawing/2010/main"/>
            </a:ext>
          </a:extLst>
        </p:spPr>
      </p:pic>
      <p:pic>
        <p:nvPicPr>
          <p:cNvPr id="6" name="5 Imagen" descr="C:\Users\Asistente-Sindico\Downloads\WhatsApp Image 2022-04-19 at 3.50.41 PM.jpeg"/>
          <p:cNvPicPr/>
          <p:nvPr/>
        </p:nvPicPr>
        <p:blipFill rotWithShape="1">
          <a:blip r:embed="rId6">
            <a:extLst>
              <a:ext uri="{28A0092B-C50C-407E-A947-70E740481C1C}">
                <a14:useLocalDpi xmlns:a14="http://schemas.microsoft.com/office/drawing/2010/main" val="0"/>
              </a:ext>
            </a:extLst>
          </a:blip>
          <a:srcRect t="37083" b="37833"/>
          <a:stretch/>
        </p:blipFill>
        <p:spPr bwMode="auto">
          <a:xfrm>
            <a:off x="6371175" y="3603950"/>
            <a:ext cx="3520971" cy="2381213"/>
          </a:xfrm>
          <a:prstGeom prst="rect">
            <a:avLst/>
          </a:prstGeom>
          <a:noFill/>
          <a:ln>
            <a:noFill/>
          </a:ln>
          <a:extLst>
            <a:ext uri="{53640926-AAD7-44D8-BBD7-CCE9431645EC}">
              <a14:shadowObscured xmlns:a14="http://schemas.microsoft.com/office/drawing/2010/main"/>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2758619"/>
      </p:ext>
    </p:extLst>
  </p:cSld>
  <p:clrMapOvr>
    <a:masterClrMapping/>
  </p:clrMapOvr>
  <mc:AlternateContent xmlns:mc="http://schemas.openxmlformats.org/markup-compatibility/2006">
    <mc:Choice xmlns:p14="http://schemas.microsoft.com/office/powerpoint/2010/main" Requires="p14">
      <p:transition spd="slow" p14:dur="3500" advTm="26409">
        <p14:reveal/>
      </p:transition>
    </mc:Choice>
    <mc:Fallback>
      <p:transition spd="slow" advTm="264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80746" y="1799381"/>
            <a:ext cx="9230508" cy="4794765"/>
          </a:xfrm>
        </p:spPr>
        <p:txBody>
          <a:bodyPr>
            <a:normAutofit/>
          </a:bodyPr>
          <a:lstStyle/>
          <a:p>
            <a:pPr marL="0" indent="0" algn="just">
              <a:buNone/>
            </a:pPr>
            <a:r>
              <a:rPr lang="es-EC" dirty="0">
                <a:solidFill>
                  <a:schemeClr val="tx1"/>
                </a:solidFill>
                <a:cs typeface="Arial" panose="020B0604020202020204" pitchFamily="34" charset="0"/>
              </a:rPr>
              <a:t>En calidad de Presidente de la Comisión de Planificación y Presupuesto participe en la aprobación del Plan de Desarrollo y Ordenamiento Territorial, donde participaron los miembros del Consejo de Participación Ciudadana y Control Social y funcionarios del GAD y los </a:t>
            </a:r>
            <a:r>
              <a:rPr lang="es-EC" dirty="0" smtClean="0">
                <a:solidFill>
                  <a:schemeClr val="tx1"/>
                </a:solidFill>
                <a:cs typeface="Arial" panose="020B0604020202020204" pitchFamily="34" charset="0"/>
              </a:rPr>
              <a:t>colaboradores de </a:t>
            </a:r>
            <a:r>
              <a:rPr lang="es-EC" dirty="0">
                <a:solidFill>
                  <a:schemeClr val="tx1"/>
                </a:solidFill>
                <a:cs typeface="Arial" panose="020B0604020202020204" pitchFamily="34" charset="0"/>
              </a:rPr>
              <a:t>la empresa consultora</a:t>
            </a:r>
            <a:r>
              <a:rPr lang="es-EC" dirty="0" smtClean="0">
                <a:solidFill>
                  <a:schemeClr val="tx1"/>
                </a:solidFill>
                <a:cs typeface="Arial" panose="020B0604020202020204" pitchFamily="34" charset="0"/>
              </a:rPr>
              <a:t>.</a:t>
            </a:r>
            <a:endParaRPr lang="es-EC" dirty="0">
              <a:solidFill>
                <a:schemeClr val="tx1"/>
              </a:solidFill>
              <a:cs typeface="Arial" panose="020B0604020202020204" pitchFamily="34" charset="0"/>
            </a:endParaRPr>
          </a:p>
          <a:p>
            <a:pPr marL="0" indent="0" algn="just">
              <a:buNone/>
            </a:pPr>
            <a:endParaRPr lang="es-EC" dirty="0">
              <a:solidFill>
                <a:schemeClr val="tx1"/>
              </a:solidFill>
              <a:cs typeface="Arial" panose="020B0604020202020204" pitchFamily="34" charset="0"/>
            </a:endParaRPr>
          </a:p>
          <a:p>
            <a:pPr marL="0" indent="0" algn="just">
              <a:buNone/>
            </a:pPr>
            <a:endParaRPr lang="es-EC" dirty="0">
              <a:solidFill>
                <a:schemeClr val="tx1"/>
              </a:solidFill>
              <a:cs typeface="Arial" panose="020B0604020202020204" pitchFamily="34" charset="0"/>
            </a:endParaRPr>
          </a:p>
        </p:txBody>
      </p:sp>
      <p:pic>
        <p:nvPicPr>
          <p:cNvPr id="4" name="Imagen 3"/>
          <p:cNvPicPr>
            <a:picLocks noChangeAspect="1"/>
          </p:cNvPicPr>
          <p:nvPr/>
        </p:nvPicPr>
        <p:blipFill>
          <a:blip r:embed="rId4"/>
          <a:stretch>
            <a:fillRect/>
          </a:stretch>
        </p:blipFill>
        <p:spPr>
          <a:xfrm>
            <a:off x="2593544" y="616846"/>
            <a:ext cx="7004911" cy="1005927"/>
          </a:xfrm>
          <a:prstGeom prst="rect">
            <a:avLst/>
          </a:prstGeom>
        </p:spPr>
      </p:pic>
      <p:pic>
        <p:nvPicPr>
          <p:cNvPr id="6" name="5 Imagen" descr="C:\Users\Asistente-Sindico\Downloads\WhatsApp Image 2022-04-19 at 3.37.10 PM.jpeg"/>
          <p:cNvPicPr/>
          <p:nvPr/>
        </p:nvPicPr>
        <p:blipFill rotWithShape="1">
          <a:blip r:embed="rId5">
            <a:extLst>
              <a:ext uri="{28A0092B-C50C-407E-A947-70E740481C1C}">
                <a14:useLocalDpi xmlns:a14="http://schemas.microsoft.com/office/drawing/2010/main" val="0"/>
              </a:ext>
            </a:extLst>
          </a:blip>
          <a:srcRect t="33000" b="33583"/>
          <a:stretch/>
        </p:blipFill>
        <p:spPr bwMode="auto">
          <a:xfrm>
            <a:off x="4171638" y="3754506"/>
            <a:ext cx="3607201" cy="2221292"/>
          </a:xfrm>
          <a:prstGeom prst="rect">
            <a:avLst/>
          </a:prstGeom>
          <a:noFill/>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4893627"/>
      </p:ext>
    </p:extLst>
  </p:cSld>
  <p:clrMapOvr>
    <a:masterClrMapping/>
  </p:clrMapOvr>
  <mc:AlternateContent xmlns:mc="http://schemas.openxmlformats.org/markup-compatibility/2006">
    <mc:Choice xmlns:p14="http://schemas.microsoft.com/office/powerpoint/2010/main" Requires="p14">
      <p:transition spd="slow" p14:dur="3500" advTm="25545">
        <p14:reveal/>
      </p:transition>
    </mc:Choice>
    <mc:Fallback>
      <p:transition spd="slow" advTm="255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47582" y="1993348"/>
            <a:ext cx="6449509" cy="4580331"/>
          </a:xfrm>
        </p:spPr>
        <p:txBody>
          <a:bodyPr/>
          <a:lstStyle/>
          <a:p>
            <a:pPr marL="0" indent="0" algn="just">
              <a:buNone/>
            </a:pPr>
            <a:r>
              <a:rPr lang="es-EC" dirty="0">
                <a:solidFill>
                  <a:schemeClr val="tx1"/>
                </a:solidFill>
                <a:cs typeface="Arial" panose="020B0604020202020204" pitchFamily="34" charset="0"/>
              </a:rPr>
              <a:t>En representación del Señor Alcalde participe en la Sesión Solemne por celebrarse el Quinto Aniversario de la Asociación de Profesional  (ASOPROPAL) donde se le entrego una placa al presidente Ab. Hugo Cumbicus. </a:t>
            </a:r>
          </a:p>
          <a:p>
            <a:pPr marL="0" indent="0">
              <a:buNone/>
            </a:pPr>
            <a:r>
              <a:rPr lang="es-EC" dirty="0"/>
              <a:t>   </a:t>
            </a:r>
          </a:p>
        </p:txBody>
      </p:sp>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377012" y="766697"/>
            <a:ext cx="7000347" cy="1009718"/>
          </a:xfrm>
          <a:prstGeom prst="rect">
            <a:avLst/>
          </a:prstGeom>
          <a:noFill/>
          <a:ln>
            <a:noFill/>
          </a:ln>
        </p:spPr>
      </p:pic>
      <p:pic>
        <p:nvPicPr>
          <p:cNvPr id="5" name="4 Imagen" descr="C:\Users\Asistente-Sindico\Downloads\WhatsApp Image 2022-04-19 at 3.05.10 PM (1).jpeg"/>
          <p:cNvPicPr/>
          <p:nvPr/>
        </p:nvPicPr>
        <p:blipFill rotWithShape="1">
          <a:blip r:embed="rId5">
            <a:extLst>
              <a:ext uri="{28A0092B-C50C-407E-A947-70E740481C1C}">
                <a14:useLocalDpi xmlns:a14="http://schemas.microsoft.com/office/drawing/2010/main" val="0"/>
              </a:ext>
            </a:extLst>
          </a:blip>
          <a:srcRect t="38583" b="39500"/>
          <a:stretch/>
        </p:blipFill>
        <p:spPr bwMode="auto">
          <a:xfrm>
            <a:off x="2909455" y="3844637"/>
            <a:ext cx="3920836" cy="2246666"/>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xmlns="" id="{A46EAA1F-2119-41CB-999A-4EF018B48670}"/>
              </a:ext>
            </a:extLst>
          </p:cNvPr>
          <p:cNvPicPr>
            <a:picLocks noChangeAspect="1"/>
          </p:cNvPicPr>
          <p:nvPr/>
        </p:nvPicPr>
        <p:blipFill rotWithShape="1">
          <a:blip r:embed="rId6"/>
          <a:srcRect t="17172" b="18182"/>
          <a:stretch/>
        </p:blipFill>
        <p:spPr>
          <a:xfrm>
            <a:off x="7994291" y="2170359"/>
            <a:ext cx="2729345" cy="392094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2268080"/>
      </p:ext>
    </p:extLst>
  </p:cSld>
  <p:clrMapOvr>
    <a:masterClrMapping/>
  </p:clrMapOvr>
  <mc:AlternateContent xmlns:mc="http://schemas.openxmlformats.org/markup-compatibility/2006">
    <mc:Choice xmlns:p14="http://schemas.microsoft.com/office/powerpoint/2010/main" Requires="p14">
      <p:transition spd="slow" p14:dur="3500" advTm="22109">
        <p14:reveal/>
      </p:transition>
    </mc:Choice>
    <mc:Fallback>
      <p:transition spd="slow" advTm="22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476195" y="599181"/>
            <a:ext cx="7000347" cy="1009718"/>
          </a:xfrm>
          <a:prstGeom prst="rect">
            <a:avLst/>
          </a:prstGeom>
          <a:noFill/>
          <a:ln>
            <a:noFill/>
          </a:ln>
        </p:spPr>
      </p:pic>
      <p:sp>
        <p:nvSpPr>
          <p:cNvPr id="6" name="Marcador de contenido 5"/>
          <p:cNvSpPr>
            <a:spLocks noGrp="1"/>
          </p:cNvSpPr>
          <p:nvPr>
            <p:ph idx="1"/>
          </p:nvPr>
        </p:nvSpPr>
        <p:spPr>
          <a:xfrm>
            <a:off x="1146792" y="1735009"/>
            <a:ext cx="9659154" cy="4549880"/>
          </a:xfrm>
        </p:spPr>
        <p:txBody>
          <a:bodyPr>
            <a:noAutofit/>
          </a:bodyPr>
          <a:lstStyle/>
          <a:p>
            <a:pPr marL="0" indent="0" algn="just">
              <a:buNone/>
              <a:tabLst>
                <a:tab pos="355600" algn="l"/>
              </a:tabLst>
            </a:pPr>
            <a:r>
              <a:rPr lang="es-EC" sz="3000" dirty="0">
                <a:solidFill>
                  <a:schemeClr val="tx1"/>
                </a:solidFill>
                <a:latin typeface="Arial" panose="020B0604020202020204" pitchFamily="34" charset="0"/>
                <a:cs typeface="Arial" panose="020B0604020202020204" pitchFamily="34" charset="0"/>
              </a:rPr>
              <a:t>DANDO CUMPLIMIENTO A LA LEY ORGÁNICA DE PARTICIPACIÓN CIUDADANA Y CONTROL SOCIAL EN SUS ARTÍCULOS </a:t>
            </a:r>
            <a:r>
              <a:rPr lang="es-EC" sz="3000" b="1" dirty="0">
                <a:solidFill>
                  <a:schemeClr val="tx1"/>
                </a:solidFill>
                <a:latin typeface="Arial" panose="020B0604020202020204" pitchFamily="34" charset="0"/>
                <a:cs typeface="Arial" panose="020B0604020202020204" pitchFamily="34" charset="0"/>
              </a:rPr>
              <a:t>90, 91, 92 Y 94, </a:t>
            </a:r>
            <a:r>
              <a:rPr lang="es-EC" sz="3000" dirty="0">
                <a:solidFill>
                  <a:schemeClr val="tx1"/>
                </a:solidFill>
                <a:latin typeface="Arial" panose="020B0604020202020204" pitchFamily="34" charset="0"/>
                <a:cs typeface="Arial" panose="020B0604020202020204" pitchFamily="34" charset="0"/>
              </a:rPr>
              <a:t>QUE INDICA QUE LAS AUTORIDADES PÚBLICAS ESTÁN OBLIGADOS A </a:t>
            </a:r>
            <a:r>
              <a:rPr lang="es-EC" sz="3000" b="1" dirty="0">
                <a:solidFill>
                  <a:schemeClr val="tx1"/>
                </a:solidFill>
                <a:latin typeface="Arial" panose="020B0604020202020204" pitchFamily="34" charset="0"/>
                <a:cs typeface="Arial" panose="020B0604020202020204" pitchFamily="34" charset="0"/>
              </a:rPr>
              <a:t>RENDIR CUENTA</a:t>
            </a:r>
            <a:r>
              <a:rPr lang="es-EC" sz="3000" dirty="0">
                <a:solidFill>
                  <a:schemeClr val="tx1"/>
                </a:solidFill>
                <a:latin typeface="Arial" panose="020B0604020202020204" pitchFamily="34" charset="0"/>
                <a:cs typeface="Arial" panose="020B0604020202020204" pitchFamily="34" charset="0"/>
              </a:rPr>
              <a:t> SIN PERJUICIO DE RESPONSABILIDAD QUE TIENEN LOS SERVIDORES PÚBLICOS SOBRE SUS ACTOS Y OMISIONES.</a:t>
            </a:r>
            <a:endParaRPr lang="en-US" sz="3000" dirty="0">
              <a:solidFill>
                <a:schemeClr val="tx1"/>
              </a:solidFill>
              <a:latin typeface="Arial" panose="020B0604020202020204" pitchFamily="34" charset="0"/>
              <a:cs typeface="Arial" panose="020B0604020202020204"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6006472"/>
      </p:ext>
    </p:extLst>
  </p:cSld>
  <p:clrMapOvr>
    <a:masterClrMapping/>
  </p:clrMapOvr>
  <mc:AlternateContent xmlns:mc="http://schemas.openxmlformats.org/markup-compatibility/2006">
    <mc:Choice xmlns:p14="http://schemas.microsoft.com/office/powerpoint/2010/main" Requires="p14">
      <p:transition spd="slow" p14:dur="3500" advTm="18044">
        <p14:reveal/>
      </p:transition>
    </mc:Choice>
    <mc:Fallback>
      <p:transition spd="slow" advTm="18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47582" y="1993348"/>
            <a:ext cx="8971036" cy="4580331"/>
          </a:xfrm>
        </p:spPr>
        <p:txBody>
          <a:bodyPr/>
          <a:lstStyle/>
          <a:p>
            <a:pPr marL="0" indent="0" algn="just">
              <a:buNone/>
            </a:pPr>
            <a:r>
              <a:rPr lang="es-EC" dirty="0"/>
              <a:t>Se rindió un justo homenaje </a:t>
            </a:r>
            <a:r>
              <a:rPr lang="es-EC" dirty="0" smtClean="0"/>
              <a:t>al Mártir Nicolás </a:t>
            </a:r>
            <a:r>
              <a:rPr lang="es-EC" dirty="0"/>
              <a:t>Infante Díaz por conmemorarse un aniversario más de su natalicio. Acto que se llevo a cabo en la Plaza Cívica del cantón donde se colocó una ofrenda floral. </a:t>
            </a:r>
          </a:p>
        </p:txBody>
      </p:sp>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377012" y="766697"/>
            <a:ext cx="7000347" cy="1009718"/>
          </a:xfrm>
          <a:prstGeom prst="rect">
            <a:avLst/>
          </a:prstGeom>
          <a:noFill/>
          <a:ln>
            <a:noFill/>
          </a:ln>
        </p:spPr>
      </p:pic>
      <p:pic>
        <p:nvPicPr>
          <p:cNvPr id="7" name="Imagen 6">
            <a:extLst>
              <a:ext uri="{FF2B5EF4-FFF2-40B4-BE49-F238E27FC236}">
                <a16:creationId xmlns:a16="http://schemas.microsoft.com/office/drawing/2014/main" xmlns="" id="{954DB0CD-765D-4879-A96B-88408AFEFE53}"/>
              </a:ext>
            </a:extLst>
          </p:cNvPr>
          <p:cNvPicPr>
            <a:picLocks noChangeAspect="1"/>
          </p:cNvPicPr>
          <p:nvPr/>
        </p:nvPicPr>
        <p:blipFill rotWithShape="1">
          <a:blip r:embed="rId5"/>
          <a:srcRect t="33211" b="33737"/>
          <a:stretch/>
        </p:blipFill>
        <p:spPr>
          <a:xfrm>
            <a:off x="2718954" y="3366776"/>
            <a:ext cx="3709555" cy="2724527"/>
          </a:xfrm>
          <a:prstGeom prst="rect">
            <a:avLst/>
          </a:prstGeom>
        </p:spPr>
      </p:pic>
      <p:pic>
        <p:nvPicPr>
          <p:cNvPr id="9" name="Imagen 8">
            <a:extLst>
              <a:ext uri="{FF2B5EF4-FFF2-40B4-BE49-F238E27FC236}">
                <a16:creationId xmlns:a16="http://schemas.microsoft.com/office/drawing/2014/main" xmlns="" id="{93602303-D9DA-4664-B0D1-4EF962A7E3BD}"/>
              </a:ext>
            </a:extLst>
          </p:cNvPr>
          <p:cNvPicPr>
            <a:picLocks noChangeAspect="1"/>
          </p:cNvPicPr>
          <p:nvPr/>
        </p:nvPicPr>
        <p:blipFill rotWithShape="1">
          <a:blip r:embed="rId6"/>
          <a:srcRect t="33212" b="33737"/>
          <a:stretch/>
        </p:blipFill>
        <p:spPr>
          <a:xfrm>
            <a:off x="6594764" y="3385855"/>
            <a:ext cx="3683578" cy="270544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2291712"/>
      </p:ext>
    </p:extLst>
  </p:cSld>
  <p:clrMapOvr>
    <a:masterClrMapping/>
  </p:clrMapOvr>
  <mc:AlternateContent xmlns:mc="http://schemas.openxmlformats.org/markup-compatibility/2006">
    <mc:Choice xmlns:p14="http://schemas.microsoft.com/office/powerpoint/2010/main" Requires="p14">
      <p:transition spd="slow" p14:dur="3500" advTm="29781">
        <p14:reveal/>
      </p:transition>
    </mc:Choice>
    <mc:Fallback>
      <p:transition spd="slow" advTm="29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91667" y="1776415"/>
            <a:ext cx="8971036" cy="4580331"/>
          </a:xfrm>
        </p:spPr>
        <p:txBody>
          <a:bodyPr/>
          <a:lstStyle/>
          <a:p>
            <a:pPr marL="0" indent="0" algn="just">
              <a:buNone/>
            </a:pPr>
            <a:r>
              <a:rPr lang="es-EC" dirty="0"/>
              <a:t>Junto con el Alcalde Alfredo Chang, nos sumamos a acompañar a nuestros emprendedores en la Feria denominada “Palenque Emprende” liderada por la compañera Concejal Isabel Herrera. </a:t>
            </a:r>
          </a:p>
        </p:txBody>
      </p:sp>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377012" y="766697"/>
            <a:ext cx="7000347" cy="1009718"/>
          </a:xfrm>
          <a:prstGeom prst="rect">
            <a:avLst/>
          </a:prstGeom>
          <a:noFill/>
          <a:ln>
            <a:noFill/>
          </a:ln>
        </p:spPr>
      </p:pic>
      <p:pic>
        <p:nvPicPr>
          <p:cNvPr id="5" name="Imagen 4">
            <a:extLst>
              <a:ext uri="{FF2B5EF4-FFF2-40B4-BE49-F238E27FC236}">
                <a16:creationId xmlns:a16="http://schemas.microsoft.com/office/drawing/2014/main" xmlns="" id="{E920BE61-BF7F-43DB-91BA-D40617432712}"/>
              </a:ext>
            </a:extLst>
          </p:cNvPr>
          <p:cNvPicPr>
            <a:picLocks noChangeAspect="1"/>
          </p:cNvPicPr>
          <p:nvPr/>
        </p:nvPicPr>
        <p:blipFill rotWithShape="1">
          <a:blip r:embed="rId5"/>
          <a:srcRect t="36970" b="38384"/>
          <a:stretch/>
        </p:blipFill>
        <p:spPr>
          <a:xfrm>
            <a:off x="1390963" y="3350396"/>
            <a:ext cx="4365894" cy="2391196"/>
          </a:xfrm>
          <a:prstGeom prst="rect">
            <a:avLst/>
          </a:prstGeom>
        </p:spPr>
      </p:pic>
      <p:pic>
        <p:nvPicPr>
          <p:cNvPr id="8" name="Imagen 7">
            <a:extLst>
              <a:ext uri="{FF2B5EF4-FFF2-40B4-BE49-F238E27FC236}">
                <a16:creationId xmlns:a16="http://schemas.microsoft.com/office/drawing/2014/main" xmlns="" id="{1C8E1C18-ACB5-4DD4-A947-D8B8610779B9}"/>
              </a:ext>
            </a:extLst>
          </p:cNvPr>
          <p:cNvPicPr>
            <a:picLocks noChangeAspect="1"/>
          </p:cNvPicPr>
          <p:nvPr/>
        </p:nvPicPr>
        <p:blipFill rotWithShape="1">
          <a:blip r:embed="rId6"/>
          <a:srcRect t="37172" b="38182"/>
          <a:stretch/>
        </p:blipFill>
        <p:spPr>
          <a:xfrm>
            <a:off x="6196339" y="3358302"/>
            <a:ext cx="4351458" cy="238329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8238995"/>
      </p:ext>
    </p:extLst>
  </p:cSld>
  <p:clrMapOvr>
    <a:masterClrMapping/>
  </p:clrMapOvr>
  <mc:AlternateContent xmlns:mc="http://schemas.openxmlformats.org/markup-compatibility/2006">
    <mc:Choice xmlns:p14="http://schemas.microsoft.com/office/powerpoint/2010/main" Requires="p14">
      <p:transition spd="slow" p14:dur="3500" advTm="15086">
        <p14:reveal/>
      </p:transition>
    </mc:Choice>
    <mc:Fallback>
      <p:transition spd="slow" advTm="15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91667" y="1776415"/>
            <a:ext cx="8971036" cy="4580331"/>
          </a:xfrm>
        </p:spPr>
        <p:txBody>
          <a:bodyPr/>
          <a:lstStyle/>
          <a:p>
            <a:pPr marL="0" indent="0" algn="just">
              <a:buNone/>
            </a:pPr>
            <a:r>
              <a:rPr lang="es-EC" dirty="0"/>
              <a:t>Recibimos a las hermosas candidatas a Reina de Los Ríos, quienes visitaron nuestro cantón y les dimos a conocer nuestra identidad montuvia, además de compartir con nuestros emprendedores que les brindaron varios obsequios.  </a:t>
            </a:r>
          </a:p>
        </p:txBody>
      </p:sp>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377012" y="766697"/>
            <a:ext cx="7000347" cy="1009718"/>
          </a:xfrm>
          <a:prstGeom prst="rect">
            <a:avLst/>
          </a:prstGeom>
          <a:noFill/>
          <a:ln>
            <a:noFill/>
          </a:ln>
        </p:spPr>
      </p:pic>
      <p:pic>
        <p:nvPicPr>
          <p:cNvPr id="7170" name="Picture 2" descr="C:\Users\Asistente-Sindico\Downloads\WhatsApp Image 2022-04-21 at 12.53.36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171" y="3392778"/>
            <a:ext cx="4083800" cy="238983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sistente-Sindico\Downloads\WhatsApp Image 2022-04-21 at 12.53.37 AM.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4611" y="3392778"/>
            <a:ext cx="4413034" cy="241969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6039738"/>
      </p:ext>
    </p:extLst>
  </p:cSld>
  <p:clrMapOvr>
    <a:masterClrMapping/>
  </p:clrMapOvr>
  <mc:AlternateContent xmlns:mc="http://schemas.openxmlformats.org/markup-compatibility/2006">
    <mc:Choice xmlns:p14="http://schemas.microsoft.com/office/powerpoint/2010/main" Requires="p14">
      <p:transition spd="slow" p14:dur="3500" advTm="30721">
        <p14:reveal/>
      </p:transition>
    </mc:Choice>
    <mc:Fallback>
      <p:transition spd="slow" advTm="30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91667" y="1776415"/>
            <a:ext cx="4579642" cy="4580331"/>
          </a:xfrm>
        </p:spPr>
        <p:txBody>
          <a:bodyPr/>
          <a:lstStyle/>
          <a:p>
            <a:pPr marL="0" indent="0" algn="just">
              <a:buNone/>
            </a:pPr>
            <a:r>
              <a:rPr lang="es-EC" dirty="0"/>
              <a:t>Celebramos el Dia del Adulto Mayor con una Feria Gastronómica y de Habilidades junto a la presencia del Alcalde Alfredo Chang y técnicos del MIES</a:t>
            </a:r>
            <a:r>
              <a:rPr lang="es-EC" dirty="0" smtClean="0"/>
              <a:t>.</a:t>
            </a:r>
            <a:endParaRPr lang="es-EC" dirty="0"/>
          </a:p>
        </p:txBody>
      </p:sp>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377012" y="766697"/>
            <a:ext cx="7000347" cy="1009718"/>
          </a:xfrm>
          <a:prstGeom prst="rect">
            <a:avLst/>
          </a:prstGeom>
          <a:noFill/>
          <a:ln>
            <a:noFill/>
          </a:ln>
        </p:spPr>
      </p:pic>
      <p:pic>
        <p:nvPicPr>
          <p:cNvPr id="6" name="Imagen 5">
            <a:extLst>
              <a:ext uri="{FF2B5EF4-FFF2-40B4-BE49-F238E27FC236}">
                <a16:creationId xmlns:a16="http://schemas.microsoft.com/office/drawing/2014/main" xmlns="" id="{DD4F31FC-6240-4B73-9586-DA081731B141}"/>
              </a:ext>
            </a:extLst>
          </p:cNvPr>
          <p:cNvPicPr>
            <a:picLocks noChangeAspect="1"/>
          </p:cNvPicPr>
          <p:nvPr/>
        </p:nvPicPr>
        <p:blipFill rotWithShape="1">
          <a:blip r:embed="rId5"/>
          <a:srcRect t="38586" b="39798"/>
          <a:stretch/>
        </p:blipFill>
        <p:spPr>
          <a:xfrm>
            <a:off x="1608560" y="4040829"/>
            <a:ext cx="4268625" cy="2050474"/>
          </a:xfrm>
          <a:prstGeom prst="rect">
            <a:avLst/>
          </a:prstGeom>
        </p:spPr>
      </p:pic>
      <p:pic>
        <p:nvPicPr>
          <p:cNvPr id="9" name="Imagen 8">
            <a:extLst>
              <a:ext uri="{FF2B5EF4-FFF2-40B4-BE49-F238E27FC236}">
                <a16:creationId xmlns:a16="http://schemas.microsoft.com/office/drawing/2014/main" xmlns="" id="{0F777B27-6843-4B60-A9F1-5209628A315C}"/>
              </a:ext>
            </a:extLst>
          </p:cNvPr>
          <p:cNvPicPr>
            <a:picLocks noChangeAspect="1"/>
          </p:cNvPicPr>
          <p:nvPr/>
        </p:nvPicPr>
        <p:blipFill rotWithShape="1">
          <a:blip r:embed="rId6"/>
          <a:srcRect l="-4040" t="37083" r="4040" b="38989"/>
          <a:stretch/>
        </p:blipFill>
        <p:spPr>
          <a:xfrm>
            <a:off x="5823678" y="2250802"/>
            <a:ext cx="4976655" cy="264621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7232441"/>
      </p:ext>
    </p:extLst>
  </p:cSld>
  <p:clrMapOvr>
    <a:masterClrMapping/>
  </p:clrMapOvr>
  <mc:AlternateContent xmlns:mc="http://schemas.openxmlformats.org/markup-compatibility/2006">
    <mc:Choice xmlns:p14="http://schemas.microsoft.com/office/powerpoint/2010/main" Requires="p14">
      <p:transition spd="slow" p14:dur="3500" advTm="15222">
        <p14:reveal/>
      </p:transition>
    </mc:Choice>
    <mc:Fallback>
      <p:transition spd="slow" advTm="15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DC397506-2E4E-44FD-A1BF-091AA41ACCDD}"/>
              </a:ext>
            </a:extLst>
          </p:cNvPr>
          <p:cNvPicPr>
            <a:picLocks noGrp="1" noChangeAspect="1"/>
          </p:cNvPicPr>
          <p:nvPr>
            <p:ph idx="1"/>
          </p:nvPr>
        </p:nvPicPr>
        <p:blipFill rotWithShape="1">
          <a:blip r:embed="rId4"/>
          <a:srcRect l="1709" t="73092" r="-1709" b="6147"/>
          <a:stretch/>
        </p:blipFill>
        <p:spPr>
          <a:xfrm>
            <a:off x="3481593" y="4026288"/>
            <a:ext cx="4504532" cy="2078181"/>
          </a:xfrm>
        </p:spPr>
      </p:pic>
      <p:sp>
        <p:nvSpPr>
          <p:cNvPr id="8" name="CuadroTexto 7">
            <a:extLst>
              <a:ext uri="{FF2B5EF4-FFF2-40B4-BE49-F238E27FC236}">
                <a16:creationId xmlns:a16="http://schemas.microsoft.com/office/drawing/2014/main" xmlns="" id="{D42A64CB-1039-4CFA-A7E9-16EC382FEA0C}"/>
              </a:ext>
            </a:extLst>
          </p:cNvPr>
          <p:cNvSpPr txBox="1"/>
          <p:nvPr/>
        </p:nvSpPr>
        <p:spPr>
          <a:xfrm>
            <a:off x="1856508" y="1717964"/>
            <a:ext cx="8104910" cy="2308324"/>
          </a:xfrm>
          <a:prstGeom prst="rect">
            <a:avLst/>
          </a:prstGeom>
          <a:noFill/>
        </p:spPr>
        <p:txBody>
          <a:bodyPr wrap="square" rtlCol="0">
            <a:spAutoFit/>
          </a:bodyPr>
          <a:lstStyle/>
          <a:p>
            <a:pPr algn="just"/>
            <a:r>
              <a:rPr lang="es-EC" sz="2400" dirty="0"/>
              <a:t>Presidí la sesión de Concejo en calidad de Alcalde Encargado con el acompañamiento de los </a:t>
            </a:r>
            <a:r>
              <a:rPr lang="es-EC" sz="2400" dirty="0" smtClean="0"/>
              <a:t>ediles</a:t>
            </a:r>
            <a:r>
              <a:rPr lang="es-EC" sz="2400" dirty="0"/>
              <a:t>, con el orden del día, lectura y aprobación de acta, informe de actividades, y la aprobación de la Reforma de la Ordenanza de Delimitación de Fumigación Aéreas en </a:t>
            </a:r>
            <a:r>
              <a:rPr lang="es-EC" sz="2400" dirty="0" smtClean="0"/>
              <a:t>Cultivos </a:t>
            </a:r>
            <a:r>
              <a:rPr lang="es-EC" sz="2400" dirty="0"/>
              <a:t>A</a:t>
            </a:r>
            <a:r>
              <a:rPr lang="es-EC" sz="2400" dirty="0" smtClean="0"/>
              <a:t>sentados </a:t>
            </a:r>
            <a:r>
              <a:rPr lang="es-EC" sz="2400" dirty="0"/>
              <a:t>en la jurisdicción del Cantón </a:t>
            </a:r>
            <a:r>
              <a:rPr lang="es-EC" sz="2400" dirty="0" smtClean="0"/>
              <a:t>Palenque.</a:t>
            </a:r>
            <a:endParaRPr lang="es-EC" sz="2400" dirty="0"/>
          </a:p>
        </p:txBody>
      </p:sp>
      <p:pic>
        <p:nvPicPr>
          <p:cNvPr id="4" name="Imagen 3" descr="C:\Users\PC1\Desktop\GAD Palenque\1.jpg">
            <a:extLst>
              <a:ext uri="{FF2B5EF4-FFF2-40B4-BE49-F238E27FC236}">
                <a16:creationId xmlns:a16="http://schemas.microsoft.com/office/drawing/2014/main" xmlns="" id="{2445645E-F052-425D-87E6-F25A679D3D3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4127987"/>
      </p:ext>
    </p:extLst>
  </p:cSld>
  <p:clrMapOvr>
    <a:masterClrMapping/>
  </p:clrMapOvr>
  <mc:AlternateContent xmlns:mc="http://schemas.openxmlformats.org/markup-compatibility/2006">
    <mc:Choice xmlns:p14="http://schemas.microsoft.com/office/powerpoint/2010/main" Requires="p14">
      <p:transition spd="slow" p14:dur="3500" advTm="21109">
        <p14:reveal/>
      </p:transition>
    </mc:Choice>
    <mc:Fallback>
      <p:transition spd="slow" advTm="21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DAAF390C-F853-4021-B831-C8D6BC382B6C}"/>
              </a:ext>
            </a:extLst>
          </p:cNvPr>
          <p:cNvSpPr>
            <a:spLocks noGrp="1"/>
          </p:cNvSpPr>
          <p:nvPr>
            <p:ph idx="1"/>
          </p:nvPr>
        </p:nvSpPr>
        <p:spPr>
          <a:xfrm>
            <a:off x="1965062" y="1969533"/>
            <a:ext cx="8261873" cy="3603812"/>
          </a:xfrm>
        </p:spPr>
        <p:txBody>
          <a:bodyPr/>
          <a:lstStyle/>
          <a:p>
            <a:pPr marL="0" indent="0" algn="just">
              <a:buNone/>
            </a:pPr>
            <a:r>
              <a:rPr lang="es-EC" dirty="0"/>
              <a:t>Mas de 50 niñas y niños de la zona rural de palenque recibieron beneficios del Proyecto Piloto Nutricional que efectuó el GADM con la finalidad de mitigar los riesgos de malnutrición en la población mas vulnerable.  </a:t>
            </a:r>
          </a:p>
        </p:txBody>
      </p:sp>
      <p:pic>
        <p:nvPicPr>
          <p:cNvPr id="4" name="Imagen 3" descr="C:\Users\PC1\Desktop\GAD Palenque\1.jpg">
            <a:extLst>
              <a:ext uri="{FF2B5EF4-FFF2-40B4-BE49-F238E27FC236}">
                <a16:creationId xmlns:a16="http://schemas.microsoft.com/office/drawing/2014/main" xmlns="" id="{EA6C6FB1-D5AD-4A05-804C-39DF437812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5" name="Imagen 4">
            <a:extLst>
              <a:ext uri="{FF2B5EF4-FFF2-40B4-BE49-F238E27FC236}">
                <a16:creationId xmlns:a16="http://schemas.microsoft.com/office/drawing/2014/main" xmlns="" id="{AAC9265D-9E77-4100-AAAC-2E8FF3765052}"/>
              </a:ext>
            </a:extLst>
          </p:cNvPr>
          <p:cNvPicPr>
            <a:picLocks noChangeAspect="1"/>
          </p:cNvPicPr>
          <p:nvPr/>
        </p:nvPicPr>
        <p:blipFill rotWithShape="1">
          <a:blip r:embed="rId5"/>
          <a:srcRect l="7250" t="40995" r="7399" b="42089"/>
          <a:stretch/>
        </p:blipFill>
        <p:spPr>
          <a:xfrm>
            <a:off x="2219393" y="3771439"/>
            <a:ext cx="4431347" cy="2079116"/>
          </a:xfrm>
          <a:prstGeom prst="rect">
            <a:avLst/>
          </a:prstGeom>
        </p:spPr>
      </p:pic>
      <p:pic>
        <p:nvPicPr>
          <p:cNvPr id="7" name="Imagen 6">
            <a:extLst>
              <a:ext uri="{FF2B5EF4-FFF2-40B4-BE49-F238E27FC236}">
                <a16:creationId xmlns:a16="http://schemas.microsoft.com/office/drawing/2014/main" xmlns="" id="{76A142E2-9889-4431-B0AF-786BC70622F1}"/>
              </a:ext>
            </a:extLst>
          </p:cNvPr>
          <p:cNvPicPr>
            <a:picLocks noChangeAspect="1"/>
          </p:cNvPicPr>
          <p:nvPr/>
        </p:nvPicPr>
        <p:blipFill rotWithShape="1">
          <a:blip r:embed="rId6"/>
          <a:srcRect t="36020" b="37114"/>
          <a:stretch/>
        </p:blipFill>
        <p:spPr>
          <a:xfrm>
            <a:off x="6918507" y="3771440"/>
            <a:ext cx="3294440" cy="196683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0459977"/>
      </p:ext>
    </p:extLst>
  </p:cSld>
  <p:clrMapOvr>
    <a:masterClrMapping/>
  </p:clrMapOvr>
  <mc:AlternateContent xmlns:mc="http://schemas.openxmlformats.org/markup-compatibility/2006">
    <mc:Choice xmlns:p14="http://schemas.microsoft.com/office/powerpoint/2010/main" Requires="p14">
      <p:transition spd="slow" p14:dur="3500" advTm="25183">
        <p14:reveal/>
      </p:transition>
    </mc:Choice>
    <mc:Fallback>
      <p:transition spd="slow" advTm="25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7210DCF7-3421-4302-8F27-06C17FD4E26D}"/>
              </a:ext>
            </a:extLst>
          </p:cNvPr>
          <p:cNvSpPr>
            <a:spLocks noGrp="1"/>
          </p:cNvSpPr>
          <p:nvPr>
            <p:ph type="title"/>
          </p:nvPr>
        </p:nvSpPr>
        <p:spPr>
          <a:xfrm>
            <a:off x="1455366" y="1276580"/>
            <a:ext cx="9162592" cy="3586637"/>
          </a:xfrm>
        </p:spPr>
        <p:txBody>
          <a:bodyPr>
            <a:normAutofit/>
          </a:bodyPr>
          <a:lstStyle/>
          <a:p>
            <a:pPr algn="just"/>
            <a:r>
              <a:rPr lang="es-EC" sz="2400" dirty="0">
                <a:solidFill>
                  <a:schemeClr val="tx1"/>
                </a:solidFill>
                <a:latin typeface="+mn-lt"/>
                <a:ea typeface="Tahoma" pitchFamily="34" charset="0"/>
                <a:cs typeface="Tahoma" pitchFamily="34" charset="0"/>
              </a:rPr>
              <a:t>Con la finalidad de reactivar la economía de pequeños y grandes productores el GAD junto con el Ministerio de Agricultura se organizó la primera feria Agro </a:t>
            </a:r>
            <a:r>
              <a:rPr lang="es-EC" sz="2400" dirty="0" smtClean="0">
                <a:solidFill>
                  <a:schemeClr val="tx1"/>
                </a:solidFill>
                <a:latin typeface="+mn-lt"/>
                <a:ea typeface="Tahoma" pitchFamily="34" charset="0"/>
                <a:cs typeface="Tahoma" pitchFamily="34" charset="0"/>
              </a:rPr>
              <a:t>Productiva Los </a:t>
            </a:r>
            <a:r>
              <a:rPr lang="es-EC" sz="2400" dirty="0">
                <a:solidFill>
                  <a:schemeClr val="tx1"/>
                </a:solidFill>
                <a:latin typeface="+mn-lt"/>
                <a:ea typeface="Tahoma" pitchFamily="34" charset="0"/>
                <a:cs typeface="Tahoma" pitchFamily="34" charset="0"/>
              </a:rPr>
              <a:t>Chapulos contando con la participación de mas de 30 emprendedores</a:t>
            </a:r>
            <a:r>
              <a:rPr lang="es-EC" sz="2400" dirty="0" smtClean="0">
                <a:solidFill>
                  <a:schemeClr val="tx1"/>
                </a:solidFill>
                <a:latin typeface="+mn-lt"/>
                <a:ea typeface="Tahoma" pitchFamily="34" charset="0"/>
                <a:cs typeface="Tahoma" pitchFamily="34" charset="0"/>
              </a:rPr>
              <a:t>.  </a:t>
            </a:r>
            <a:br>
              <a:rPr lang="es-EC" sz="2400" dirty="0" smtClean="0">
                <a:solidFill>
                  <a:schemeClr val="tx1"/>
                </a:solidFill>
                <a:latin typeface="+mn-lt"/>
                <a:ea typeface="Tahoma" pitchFamily="34" charset="0"/>
                <a:cs typeface="Tahoma" pitchFamily="34" charset="0"/>
              </a:rPr>
            </a:br>
            <a:r>
              <a:rPr lang="es-EC" sz="2400" dirty="0" smtClean="0">
                <a:solidFill>
                  <a:schemeClr val="tx1"/>
                </a:solidFill>
                <a:latin typeface="+mn-lt"/>
                <a:ea typeface="Tahoma" pitchFamily="34" charset="0"/>
                <a:cs typeface="Tahoma" pitchFamily="34" charset="0"/>
              </a:rPr>
              <a:t> </a:t>
            </a:r>
            <a:r>
              <a:rPr lang="es-EC" sz="2400" dirty="0">
                <a:solidFill>
                  <a:schemeClr val="tx1"/>
                </a:solidFill>
                <a:latin typeface="+mn-lt"/>
                <a:ea typeface="Tahoma" pitchFamily="34" charset="0"/>
                <a:cs typeface="Tahoma" pitchFamily="34" charset="0"/>
              </a:rPr>
              <a:t/>
            </a:r>
            <a:br>
              <a:rPr lang="es-EC" sz="2400" dirty="0">
                <a:solidFill>
                  <a:schemeClr val="tx1"/>
                </a:solidFill>
                <a:latin typeface="+mn-lt"/>
                <a:ea typeface="Tahoma" pitchFamily="34" charset="0"/>
                <a:cs typeface="Tahoma" pitchFamily="34" charset="0"/>
              </a:rPr>
            </a:br>
            <a:r>
              <a:rPr lang="es-EC" sz="2400" dirty="0">
                <a:solidFill>
                  <a:schemeClr val="tx1"/>
                </a:solidFill>
                <a:latin typeface="+mn-lt"/>
                <a:ea typeface="Tahoma" pitchFamily="34" charset="0"/>
                <a:cs typeface="Tahoma" pitchFamily="34" charset="0"/>
              </a:rPr>
              <a:t/>
            </a:r>
            <a:br>
              <a:rPr lang="es-EC" sz="2400" dirty="0">
                <a:solidFill>
                  <a:schemeClr val="tx1"/>
                </a:solidFill>
                <a:latin typeface="+mn-lt"/>
                <a:ea typeface="Tahoma" pitchFamily="34" charset="0"/>
                <a:cs typeface="Tahoma" pitchFamily="34" charset="0"/>
              </a:rPr>
            </a:br>
            <a:r>
              <a:rPr lang="es-EC" sz="2400" dirty="0">
                <a:solidFill>
                  <a:schemeClr val="tx1"/>
                </a:solidFill>
                <a:latin typeface="+mn-lt"/>
                <a:ea typeface="Tahoma" pitchFamily="34" charset="0"/>
                <a:cs typeface="Tahoma" pitchFamily="34" charset="0"/>
              </a:rPr>
              <a:t> </a:t>
            </a:r>
            <a:br>
              <a:rPr lang="es-EC" sz="2400" dirty="0">
                <a:solidFill>
                  <a:schemeClr val="tx1"/>
                </a:solidFill>
                <a:latin typeface="+mn-lt"/>
                <a:ea typeface="Tahoma" pitchFamily="34" charset="0"/>
                <a:cs typeface="Tahoma" pitchFamily="34" charset="0"/>
              </a:rPr>
            </a:br>
            <a:endParaRPr lang="es-EC" sz="2400" dirty="0">
              <a:latin typeface="+mn-lt"/>
            </a:endParaRPr>
          </a:p>
        </p:txBody>
      </p:sp>
      <p:pic>
        <p:nvPicPr>
          <p:cNvPr id="6" name="Imagen 5">
            <a:extLst>
              <a:ext uri="{FF2B5EF4-FFF2-40B4-BE49-F238E27FC236}">
                <a16:creationId xmlns:a16="http://schemas.microsoft.com/office/drawing/2014/main" xmlns="" id="{C66DEA61-E9F6-44B9-A2AC-1AAE82C02530}"/>
              </a:ext>
            </a:extLst>
          </p:cNvPr>
          <p:cNvPicPr>
            <a:picLocks noChangeAspect="1"/>
          </p:cNvPicPr>
          <p:nvPr/>
        </p:nvPicPr>
        <p:blipFill>
          <a:blip r:embed="rId4"/>
          <a:stretch>
            <a:fillRect/>
          </a:stretch>
        </p:blipFill>
        <p:spPr>
          <a:xfrm>
            <a:off x="2444065" y="640442"/>
            <a:ext cx="7004911" cy="1005927"/>
          </a:xfrm>
          <a:prstGeom prst="rect">
            <a:avLst/>
          </a:prstGeom>
        </p:spPr>
      </p:pic>
      <p:pic>
        <p:nvPicPr>
          <p:cNvPr id="3" name="Imagen 2">
            <a:extLst>
              <a:ext uri="{FF2B5EF4-FFF2-40B4-BE49-F238E27FC236}">
                <a16:creationId xmlns:a16="http://schemas.microsoft.com/office/drawing/2014/main" xmlns="" id="{BEB523D8-C078-465A-B965-CE6D9926EE54}"/>
              </a:ext>
            </a:extLst>
          </p:cNvPr>
          <p:cNvPicPr>
            <a:picLocks noChangeAspect="1"/>
          </p:cNvPicPr>
          <p:nvPr/>
        </p:nvPicPr>
        <p:blipFill rotWithShape="1">
          <a:blip r:embed="rId5"/>
          <a:srcRect t="39204" b="40498"/>
          <a:stretch/>
        </p:blipFill>
        <p:spPr>
          <a:xfrm>
            <a:off x="1867743" y="3437301"/>
            <a:ext cx="4571387" cy="2062054"/>
          </a:xfrm>
          <a:prstGeom prst="rect">
            <a:avLst/>
          </a:prstGeom>
        </p:spPr>
      </p:pic>
      <p:pic>
        <p:nvPicPr>
          <p:cNvPr id="5" name="Imagen 4">
            <a:extLst>
              <a:ext uri="{FF2B5EF4-FFF2-40B4-BE49-F238E27FC236}">
                <a16:creationId xmlns:a16="http://schemas.microsoft.com/office/drawing/2014/main" xmlns="" id="{BDF71C97-0CCA-47F6-8C38-426A4DB6DF56}"/>
              </a:ext>
            </a:extLst>
          </p:cNvPr>
          <p:cNvPicPr>
            <a:picLocks noChangeAspect="1"/>
          </p:cNvPicPr>
          <p:nvPr/>
        </p:nvPicPr>
        <p:blipFill rotWithShape="1">
          <a:blip r:embed="rId6"/>
          <a:srcRect t="33282" b="40587"/>
          <a:stretch/>
        </p:blipFill>
        <p:spPr>
          <a:xfrm>
            <a:off x="6575337" y="3437301"/>
            <a:ext cx="3551169" cy="206205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7629402"/>
      </p:ext>
    </p:extLst>
  </p:cSld>
  <p:clrMapOvr>
    <a:masterClrMapping/>
  </p:clrMapOvr>
  <mc:AlternateContent xmlns:mc="http://schemas.openxmlformats.org/markup-compatibility/2006">
    <mc:Choice xmlns:p14="http://schemas.microsoft.com/office/powerpoint/2010/main" Requires="p14">
      <p:transition spd="slow" p14:dur="3500" advTm="20360">
        <p14:reveal/>
      </p:transition>
    </mc:Choice>
    <mc:Fallback>
      <p:transition spd="slow" advTm="20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DAAF390C-F853-4021-B831-C8D6BC382B6C}"/>
              </a:ext>
            </a:extLst>
          </p:cNvPr>
          <p:cNvSpPr>
            <a:spLocks noGrp="1"/>
          </p:cNvSpPr>
          <p:nvPr>
            <p:ph idx="1"/>
          </p:nvPr>
        </p:nvSpPr>
        <p:spPr>
          <a:xfrm>
            <a:off x="1976677" y="1989613"/>
            <a:ext cx="8261873" cy="3603812"/>
          </a:xfrm>
        </p:spPr>
        <p:txBody>
          <a:bodyPr/>
          <a:lstStyle/>
          <a:p>
            <a:pPr marL="0" indent="0" algn="just">
              <a:buNone/>
            </a:pPr>
            <a:r>
              <a:rPr lang="es-EC" dirty="0"/>
              <a:t>En calidad de Alcalde encargado, participe en una mesa técnica junto al equipo financiero y de planificación donde se mantuvo una importante reunión con representantes del Banco de Desarrollo de Ecuador. </a:t>
            </a:r>
          </a:p>
        </p:txBody>
      </p:sp>
      <p:pic>
        <p:nvPicPr>
          <p:cNvPr id="4" name="Imagen 3" descr="C:\Users\PC1\Desktop\GAD Palenque\1.jpg">
            <a:extLst>
              <a:ext uri="{FF2B5EF4-FFF2-40B4-BE49-F238E27FC236}">
                <a16:creationId xmlns:a16="http://schemas.microsoft.com/office/drawing/2014/main" xmlns="" id="{EA6C6FB1-D5AD-4A05-804C-39DF437812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6" name="Imagen 5">
            <a:extLst>
              <a:ext uri="{FF2B5EF4-FFF2-40B4-BE49-F238E27FC236}">
                <a16:creationId xmlns:a16="http://schemas.microsoft.com/office/drawing/2014/main" xmlns="" id="{D5D9DDB2-2FCF-465C-BAE0-BCB7E12B6FDE}"/>
              </a:ext>
            </a:extLst>
          </p:cNvPr>
          <p:cNvPicPr>
            <a:picLocks noChangeAspect="1"/>
          </p:cNvPicPr>
          <p:nvPr/>
        </p:nvPicPr>
        <p:blipFill>
          <a:blip r:embed="rId5"/>
          <a:stretch>
            <a:fillRect/>
          </a:stretch>
        </p:blipFill>
        <p:spPr>
          <a:xfrm>
            <a:off x="2040101" y="3791519"/>
            <a:ext cx="4044287" cy="2274911"/>
          </a:xfrm>
          <a:prstGeom prst="rect">
            <a:avLst/>
          </a:prstGeom>
        </p:spPr>
      </p:pic>
      <p:pic>
        <p:nvPicPr>
          <p:cNvPr id="11" name="Imagen 10">
            <a:extLst>
              <a:ext uri="{FF2B5EF4-FFF2-40B4-BE49-F238E27FC236}">
                <a16:creationId xmlns:a16="http://schemas.microsoft.com/office/drawing/2014/main" xmlns="" id="{213BAC75-AA3F-4F9B-9E27-CD9FFEFF4E87}"/>
              </a:ext>
            </a:extLst>
          </p:cNvPr>
          <p:cNvPicPr>
            <a:picLocks noChangeAspect="1"/>
          </p:cNvPicPr>
          <p:nvPr/>
        </p:nvPicPr>
        <p:blipFill>
          <a:blip r:embed="rId6"/>
          <a:stretch>
            <a:fillRect/>
          </a:stretch>
        </p:blipFill>
        <p:spPr>
          <a:xfrm>
            <a:off x="6516565" y="3791519"/>
            <a:ext cx="3889565" cy="227491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0031422"/>
      </p:ext>
    </p:extLst>
  </p:cSld>
  <p:clrMapOvr>
    <a:masterClrMapping/>
  </p:clrMapOvr>
  <mc:AlternateContent xmlns:mc="http://schemas.openxmlformats.org/markup-compatibility/2006">
    <mc:Choice xmlns:p14="http://schemas.microsoft.com/office/powerpoint/2010/main" Requires="p14">
      <p:transition spd="slow" p14:dur="3500" advTm="28410">
        <p14:reveal/>
      </p:transition>
    </mc:Choice>
    <mc:Fallback>
      <p:transition spd="slow" advTm="28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DAAF390C-F853-4021-B831-C8D6BC382B6C}"/>
              </a:ext>
            </a:extLst>
          </p:cNvPr>
          <p:cNvSpPr>
            <a:spLocks noGrp="1"/>
          </p:cNvSpPr>
          <p:nvPr>
            <p:ph idx="1"/>
          </p:nvPr>
        </p:nvSpPr>
        <p:spPr>
          <a:xfrm>
            <a:off x="1213742" y="1764407"/>
            <a:ext cx="5268945" cy="3992042"/>
          </a:xfrm>
        </p:spPr>
        <p:txBody>
          <a:bodyPr/>
          <a:lstStyle/>
          <a:p>
            <a:pPr marL="0" indent="0" algn="just">
              <a:buNone/>
            </a:pPr>
            <a:r>
              <a:rPr lang="es-EC" dirty="0"/>
              <a:t>Mantuve reunión junto </a:t>
            </a:r>
            <a:r>
              <a:rPr lang="es-EC" dirty="0" smtClean="0"/>
              <a:t>con los miembros que conforman el </a:t>
            </a:r>
            <a:r>
              <a:rPr lang="es-EC" dirty="0"/>
              <a:t>COE Cantonal para la planificación del contingente ante el feriado nacional de los fieles difuntos. </a:t>
            </a:r>
            <a:r>
              <a:rPr lang="es-EC" dirty="0" smtClean="0"/>
              <a:t> </a:t>
            </a:r>
            <a:endParaRPr lang="es-EC" dirty="0"/>
          </a:p>
        </p:txBody>
      </p:sp>
      <p:pic>
        <p:nvPicPr>
          <p:cNvPr id="4" name="Imagen 3" descr="C:\Users\PC1\Desktop\GAD Palenque\1.jpg">
            <a:extLst>
              <a:ext uri="{FF2B5EF4-FFF2-40B4-BE49-F238E27FC236}">
                <a16:creationId xmlns:a16="http://schemas.microsoft.com/office/drawing/2014/main" xmlns="" id="{EA6C6FB1-D5AD-4A05-804C-39DF437812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5" name="Imagen 4">
            <a:extLst>
              <a:ext uri="{FF2B5EF4-FFF2-40B4-BE49-F238E27FC236}">
                <a16:creationId xmlns:a16="http://schemas.microsoft.com/office/drawing/2014/main" xmlns="" id="{2CEB0B22-CD94-414A-965B-0268BA50562B}"/>
              </a:ext>
            </a:extLst>
          </p:cNvPr>
          <p:cNvPicPr>
            <a:picLocks noChangeAspect="1"/>
          </p:cNvPicPr>
          <p:nvPr/>
        </p:nvPicPr>
        <p:blipFill rotWithShape="1">
          <a:blip r:embed="rId5"/>
          <a:srcRect t="50137" b="19974"/>
          <a:stretch/>
        </p:blipFill>
        <p:spPr>
          <a:xfrm>
            <a:off x="6482687" y="2012471"/>
            <a:ext cx="4265300" cy="2833057"/>
          </a:xfrm>
          <a:prstGeom prst="rect">
            <a:avLst/>
          </a:prstGeom>
        </p:spPr>
      </p:pic>
      <p:pic>
        <p:nvPicPr>
          <p:cNvPr id="7" name="Imagen 6">
            <a:extLst>
              <a:ext uri="{FF2B5EF4-FFF2-40B4-BE49-F238E27FC236}">
                <a16:creationId xmlns:a16="http://schemas.microsoft.com/office/drawing/2014/main" xmlns="" id="{EF3032C3-248B-46CF-86E8-9C01D9A17545}"/>
              </a:ext>
            </a:extLst>
          </p:cNvPr>
          <p:cNvPicPr>
            <a:picLocks noChangeAspect="1"/>
          </p:cNvPicPr>
          <p:nvPr/>
        </p:nvPicPr>
        <p:blipFill rotWithShape="1">
          <a:blip r:embed="rId6"/>
          <a:srcRect t="37015" b="38309"/>
          <a:stretch/>
        </p:blipFill>
        <p:spPr>
          <a:xfrm>
            <a:off x="1938296" y="3809131"/>
            <a:ext cx="3779924" cy="2072793"/>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3960184"/>
      </p:ext>
    </p:extLst>
  </p:cSld>
  <p:clrMapOvr>
    <a:masterClrMapping/>
  </p:clrMapOvr>
  <mc:AlternateContent xmlns:mc="http://schemas.openxmlformats.org/markup-compatibility/2006">
    <mc:Choice xmlns:p14="http://schemas.microsoft.com/office/powerpoint/2010/main" Requires="p14">
      <p:transition spd="slow" p14:dur="3500" advTm="22153">
        <p14:reveal/>
      </p:transition>
    </mc:Choice>
    <mc:Fallback>
      <p:transition spd="slow" advTm="22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DAAF390C-F853-4021-B831-C8D6BC382B6C}"/>
              </a:ext>
            </a:extLst>
          </p:cNvPr>
          <p:cNvSpPr>
            <a:spLocks noGrp="1"/>
          </p:cNvSpPr>
          <p:nvPr>
            <p:ph idx="1"/>
          </p:nvPr>
        </p:nvSpPr>
        <p:spPr/>
        <p:txBody>
          <a:bodyPr/>
          <a:lstStyle/>
          <a:p>
            <a:pPr marL="0" indent="0" algn="just">
              <a:buNone/>
            </a:pPr>
            <a:r>
              <a:rPr lang="es-EC" dirty="0"/>
              <a:t>Presidí la sesión de concejo junto con los compañeros concejales en la misma que se aprobó en primera instancia la </a:t>
            </a:r>
            <a:r>
              <a:rPr lang="es-EC" dirty="0" smtClean="0"/>
              <a:t>Reforma </a:t>
            </a:r>
            <a:r>
              <a:rPr lang="es-EC" dirty="0"/>
              <a:t>de la </a:t>
            </a:r>
            <a:r>
              <a:rPr lang="es-EC" dirty="0" smtClean="0"/>
              <a:t>Ordenanza </a:t>
            </a:r>
            <a:r>
              <a:rPr lang="es-EC" dirty="0"/>
              <a:t>que </a:t>
            </a:r>
            <a:r>
              <a:rPr lang="es-EC" dirty="0" smtClean="0"/>
              <a:t>Reglamenta </a:t>
            </a:r>
            <a:r>
              <a:rPr lang="es-EC" dirty="0"/>
              <a:t>el </a:t>
            </a:r>
            <a:r>
              <a:rPr lang="es-EC" dirty="0" smtClean="0"/>
              <a:t>Cobro </a:t>
            </a:r>
            <a:r>
              <a:rPr lang="es-EC" dirty="0"/>
              <a:t>de las </a:t>
            </a:r>
            <a:r>
              <a:rPr lang="es-EC" dirty="0" smtClean="0"/>
              <a:t>Tasas </a:t>
            </a:r>
            <a:r>
              <a:rPr lang="es-EC" dirty="0"/>
              <a:t>de </a:t>
            </a:r>
            <a:r>
              <a:rPr lang="es-EC" dirty="0" smtClean="0"/>
              <a:t>Servicios </a:t>
            </a:r>
            <a:r>
              <a:rPr lang="es-EC" dirty="0"/>
              <a:t>T</a:t>
            </a:r>
            <a:r>
              <a:rPr lang="es-EC" dirty="0" smtClean="0"/>
              <a:t>écnicos  Administrativos.</a:t>
            </a:r>
            <a:endParaRPr lang="es-EC" dirty="0"/>
          </a:p>
        </p:txBody>
      </p:sp>
      <p:pic>
        <p:nvPicPr>
          <p:cNvPr id="4" name="Imagen 3" descr="C:\Users\PC1\Desktop\GAD Palenque\1.jpg">
            <a:extLst>
              <a:ext uri="{FF2B5EF4-FFF2-40B4-BE49-F238E27FC236}">
                <a16:creationId xmlns:a16="http://schemas.microsoft.com/office/drawing/2014/main" xmlns="" id="{EA6C6FB1-D5AD-4A05-804C-39DF437812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5" name="Imagen 4">
            <a:extLst>
              <a:ext uri="{FF2B5EF4-FFF2-40B4-BE49-F238E27FC236}">
                <a16:creationId xmlns:a16="http://schemas.microsoft.com/office/drawing/2014/main" xmlns="" id="{D53D8F0E-089E-438F-8C1B-F5D5CBC00782}"/>
              </a:ext>
            </a:extLst>
          </p:cNvPr>
          <p:cNvPicPr>
            <a:picLocks noChangeAspect="1"/>
          </p:cNvPicPr>
          <p:nvPr/>
        </p:nvPicPr>
        <p:blipFill rotWithShape="1">
          <a:blip r:embed="rId5"/>
          <a:srcRect l="465" t="36804" r="-465" b="38122"/>
          <a:stretch/>
        </p:blipFill>
        <p:spPr>
          <a:xfrm>
            <a:off x="2150943" y="3753132"/>
            <a:ext cx="3845379" cy="2142699"/>
          </a:xfrm>
          <a:prstGeom prst="rect">
            <a:avLst/>
          </a:prstGeom>
        </p:spPr>
      </p:pic>
      <p:pic>
        <p:nvPicPr>
          <p:cNvPr id="7" name="Imagen 6">
            <a:extLst>
              <a:ext uri="{FF2B5EF4-FFF2-40B4-BE49-F238E27FC236}">
                <a16:creationId xmlns:a16="http://schemas.microsoft.com/office/drawing/2014/main" xmlns="" id="{0BEEAD97-D0B2-41D6-B785-714AB32AC078}"/>
              </a:ext>
            </a:extLst>
          </p:cNvPr>
          <p:cNvPicPr>
            <a:picLocks noChangeAspect="1"/>
          </p:cNvPicPr>
          <p:nvPr/>
        </p:nvPicPr>
        <p:blipFill rotWithShape="1">
          <a:blip r:embed="rId6"/>
          <a:srcRect t="37413" r="12935" b="40696"/>
          <a:stretch/>
        </p:blipFill>
        <p:spPr>
          <a:xfrm>
            <a:off x="6406349" y="3753132"/>
            <a:ext cx="3834930" cy="2142699"/>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4722993"/>
      </p:ext>
    </p:extLst>
  </p:cSld>
  <p:clrMapOvr>
    <a:masterClrMapping/>
  </p:clrMapOvr>
  <mc:AlternateContent xmlns:mc="http://schemas.openxmlformats.org/markup-compatibility/2006">
    <mc:Choice xmlns:p14="http://schemas.microsoft.com/office/powerpoint/2010/main" Requires="p14">
      <p:transition spd="slow" p14:dur="3500" advTm="20925">
        <p14:reveal/>
      </p:transition>
    </mc:Choice>
    <mc:Fallback>
      <p:transition spd="slow" advTm="20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347079" y="610205"/>
            <a:ext cx="7000347" cy="1009718"/>
          </a:xfrm>
          <a:prstGeom prst="rect">
            <a:avLst/>
          </a:prstGeom>
          <a:noFill/>
          <a:ln>
            <a:noFill/>
          </a:ln>
        </p:spPr>
      </p:pic>
      <p:sp>
        <p:nvSpPr>
          <p:cNvPr id="2" name="Título 1"/>
          <p:cNvSpPr>
            <a:spLocks noGrp="1"/>
          </p:cNvSpPr>
          <p:nvPr>
            <p:ph type="title"/>
          </p:nvPr>
        </p:nvSpPr>
        <p:spPr>
          <a:xfrm>
            <a:off x="1463899" y="1435713"/>
            <a:ext cx="8911687" cy="1035941"/>
          </a:xfrm>
        </p:spPr>
        <p:txBody>
          <a:bodyPr>
            <a:normAutofit/>
          </a:bodyPr>
          <a:lstStyle/>
          <a:p>
            <a:r>
              <a:rPr lang="es-EC" sz="2800" dirty="0">
                <a:solidFill>
                  <a:schemeClr val="tx1"/>
                </a:solidFill>
                <a:latin typeface="Algerian" panose="04020705040A02060702" pitchFamily="82" charset="0"/>
              </a:rPr>
              <a:t>Actividades Legislativas:</a:t>
            </a:r>
            <a:r>
              <a:rPr lang="es-EC" sz="2800" dirty="0">
                <a:solidFill>
                  <a:schemeClr val="tx1"/>
                </a:solidFill>
              </a:rPr>
              <a:t/>
            </a:r>
            <a:br>
              <a:rPr lang="es-EC" sz="2800" dirty="0">
                <a:solidFill>
                  <a:schemeClr val="tx1"/>
                </a:solidFill>
              </a:rPr>
            </a:br>
            <a:endParaRPr lang="es-EC" sz="2800" dirty="0">
              <a:solidFill>
                <a:schemeClr val="tx1"/>
              </a:solidFill>
              <a:latin typeface="Algerian" panose="04020705040A02060702" pitchFamily="82" charset="0"/>
            </a:endParaRPr>
          </a:p>
        </p:txBody>
      </p:sp>
      <p:sp>
        <p:nvSpPr>
          <p:cNvPr id="3" name="Marcador de contenido 2"/>
          <p:cNvSpPr>
            <a:spLocks noGrp="1"/>
          </p:cNvSpPr>
          <p:nvPr>
            <p:ph idx="1"/>
          </p:nvPr>
        </p:nvSpPr>
        <p:spPr>
          <a:xfrm>
            <a:off x="1356047" y="1953684"/>
            <a:ext cx="9372054" cy="4610637"/>
          </a:xfrm>
        </p:spPr>
        <p:txBody>
          <a:bodyPr>
            <a:normAutofit fontScale="92500" lnSpcReduction="20000"/>
          </a:bodyPr>
          <a:lstStyle/>
          <a:p>
            <a:pPr algn="just"/>
            <a:r>
              <a:rPr lang="es-EC" dirty="0">
                <a:latin typeface="Book Antiqua" pitchFamily="18" charset="0"/>
                <a:ea typeface="Tahoma" panose="020B0604030504040204" pitchFamily="34" charset="0"/>
                <a:cs typeface="Tahoma" panose="020B0604030504040204" pitchFamily="34" charset="0"/>
              </a:rPr>
              <a:t>40 Sesiones Ordinarias del Concejo Municipal del GAD Municipal del Cantón Palenque. </a:t>
            </a:r>
          </a:p>
          <a:p>
            <a:pPr algn="just"/>
            <a:r>
              <a:rPr lang="es-EC" dirty="0">
                <a:latin typeface="Book Antiqua" pitchFamily="18" charset="0"/>
                <a:ea typeface="Tahoma" panose="020B0604030504040204" pitchFamily="34" charset="0"/>
                <a:cs typeface="Tahoma" panose="020B0604030504040204" pitchFamily="34" charset="0"/>
              </a:rPr>
              <a:t>4 Sesiones Extraordinarias del Concejo Municipal del GAD Municipal del Cantón Palenque. </a:t>
            </a:r>
          </a:p>
          <a:p>
            <a:r>
              <a:rPr lang="es-EC" dirty="0">
                <a:latin typeface="Book Antiqua" pitchFamily="18" charset="0"/>
                <a:ea typeface="Tahoma" panose="020B0604030504040204" pitchFamily="34" charset="0"/>
                <a:cs typeface="Tahoma" panose="020B0604030504040204" pitchFamily="34" charset="0"/>
              </a:rPr>
              <a:t>Aprobamos 5 Ordenanzas. </a:t>
            </a:r>
          </a:p>
          <a:p>
            <a:r>
              <a:rPr lang="es-EC" dirty="0">
                <a:latin typeface="Book Antiqua" pitchFamily="18" charset="0"/>
                <a:ea typeface="Tahoma" panose="020B0604030504040204" pitchFamily="34" charset="0"/>
                <a:cs typeface="Tahoma" panose="020B0604030504040204" pitchFamily="34" charset="0"/>
              </a:rPr>
              <a:t>21 Resoluciones Administrativas</a:t>
            </a:r>
          </a:p>
          <a:p>
            <a:pPr algn="just"/>
            <a:r>
              <a:rPr lang="es-EC" dirty="0">
                <a:latin typeface="Book Antiqua" pitchFamily="18" charset="0"/>
                <a:ea typeface="Tahoma" panose="020B0604030504040204" pitchFamily="34" charset="0"/>
                <a:cs typeface="Tahoma" panose="020B0604030504040204" pitchFamily="34" charset="0"/>
              </a:rPr>
              <a:t>Aprobación de 12 Procesos de Adjudicación y Venta de Terrenos Municipales, Ubicados en la zona Urbana y zona Rural de Expansión Urbana del Cantón Palenque.</a:t>
            </a:r>
          </a:p>
          <a:p>
            <a:pPr algn="just"/>
            <a:r>
              <a:rPr lang="es-EC" dirty="0">
                <a:solidFill>
                  <a:schemeClr val="tx1"/>
                </a:solidFill>
                <a:latin typeface="Book Antiqua" pitchFamily="18" charset="0"/>
                <a:cs typeface="Arial" panose="020B0604020202020204" pitchFamily="34" charset="0"/>
              </a:rPr>
              <a:t>Con nuestro voto según constan en las actas aprobamos presupuesto, reformas presupuestarias que sirvieren para financiar proyectos y obras.</a:t>
            </a:r>
          </a:p>
          <a:p>
            <a:pPr algn="just"/>
            <a:r>
              <a:rPr lang="es-EC" dirty="0">
                <a:solidFill>
                  <a:schemeClr val="tx1"/>
                </a:solidFill>
                <a:latin typeface="Book Antiqua" pitchFamily="18" charset="0"/>
                <a:cs typeface="Arial" panose="020B0604020202020204" pitchFamily="34" charset="0"/>
              </a:rPr>
              <a:t>Firmas de Convenios, Acuerdo, siempre en beneficio de los hermanos Palenqueños de los sectores Urbanos y Rurales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1935112"/>
      </p:ext>
    </p:extLst>
  </p:cSld>
  <p:clrMapOvr>
    <a:masterClrMapping/>
  </p:clrMapOvr>
  <mc:AlternateContent xmlns:mc="http://schemas.openxmlformats.org/markup-compatibility/2006">
    <mc:Choice xmlns:p14="http://schemas.microsoft.com/office/powerpoint/2010/main" Requires="p14">
      <p:transition spd="slow" p14:dur="3500" advTm="47715">
        <p14:reveal/>
      </p:transition>
    </mc:Choice>
    <mc:Fallback>
      <p:transition spd="slow" advTm="47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28EAEBA7-7178-4A1D-BB56-063410A6A432}"/>
              </a:ext>
            </a:extLst>
          </p:cNvPr>
          <p:cNvPicPr>
            <a:picLocks noGrp="1" noChangeAspect="1"/>
          </p:cNvPicPr>
          <p:nvPr>
            <p:ph idx="1"/>
          </p:nvPr>
        </p:nvPicPr>
        <p:blipFill rotWithShape="1">
          <a:blip r:embed="rId4"/>
          <a:srcRect t="36344" b="35637"/>
          <a:stretch/>
        </p:blipFill>
        <p:spPr>
          <a:xfrm>
            <a:off x="7069539" y="1806656"/>
            <a:ext cx="3589361" cy="2234936"/>
          </a:xfrm>
        </p:spPr>
      </p:pic>
      <p:pic>
        <p:nvPicPr>
          <p:cNvPr id="4" name="Imagen 3" descr="C:\Users\PC1\Desktop\GAD Palenque\1.jpg">
            <a:extLst>
              <a:ext uri="{FF2B5EF4-FFF2-40B4-BE49-F238E27FC236}">
                <a16:creationId xmlns:a16="http://schemas.microsoft.com/office/drawing/2014/main" xmlns="" id="{EA6C6FB1-D5AD-4A05-804C-39DF4378122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sp>
        <p:nvSpPr>
          <p:cNvPr id="7" name="CuadroTexto 6">
            <a:extLst>
              <a:ext uri="{FF2B5EF4-FFF2-40B4-BE49-F238E27FC236}">
                <a16:creationId xmlns:a16="http://schemas.microsoft.com/office/drawing/2014/main" xmlns="" id="{B795EFD9-EF2E-410D-8BC5-B2BC6447CFCA}"/>
              </a:ext>
            </a:extLst>
          </p:cNvPr>
          <p:cNvSpPr txBox="1"/>
          <p:nvPr/>
        </p:nvSpPr>
        <p:spPr>
          <a:xfrm>
            <a:off x="1882868" y="1613087"/>
            <a:ext cx="4954658" cy="2677656"/>
          </a:xfrm>
          <a:prstGeom prst="rect">
            <a:avLst/>
          </a:prstGeom>
          <a:noFill/>
        </p:spPr>
        <p:txBody>
          <a:bodyPr wrap="square" rtlCol="0">
            <a:spAutoFit/>
          </a:bodyPr>
          <a:lstStyle/>
          <a:p>
            <a:pPr algn="just"/>
            <a:r>
              <a:rPr lang="es-EC" sz="2400" dirty="0"/>
              <a:t>Se efectuó la entrega de 9.600 alevines de tilapia roja en coordinación del Ministerio de Comercio Exterior y también junto a la jefatura Agrícola de GADM, beneficiando a familias de diferentes recintos. </a:t>
            </a:r>
          </a:p>
        </p:txBody>
      </p:sp>
      <p:pic>
        <p:nvPicPr>
          <p:cNvPr id="9" name="Imagen 8">
            <a:extLst>
              <a:ext uri="{FF2B5EF4-FFF2-40B4-BE49-F238E27FC236}">
                <a16:creationId xmlns:a16="http://schemas.microsoft.com/office/drawing/2014/main" xmlns="" id="{AA506AF4-EC62-40C8-8B0D-C808590DB4C3}"/>
              </a:ext>
            </a:extLst>
          </p:cNvPr>
          <p:cNvPicPr>
            <a:picLocks noChangeAspect="1"/>
          </p:cNvPicPr>
          <p:nvPr/>
        </p:nvPicPr>
        <p:blipFill rotWithShape="1">
          <a:blip r:embed="rId6"/>
          <a:srcRect t="41866" b="40298"/>
          <a:stretch/>
        </p:blipFill>
        <p:spPr>
          <a:xfrm>
            <a:off x="3567448" y="4214858"/>
            <a:ext cx="5005880" cy="198419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6637074"/>
      </p:ext>
    </p:extLst>
  </p:cSld>
  <p:clrMapOvr>
    <a:masterClrMapping/>
  </p:clrMapOvr>
  <mc:AlternateContent xmlns:mc="http://schemas.openxmlformats.org/markup-compatibility/2006">
    <mc:Choice xmlns:p14="http://schemas.microsoft.com/office/powerpoint/2010/main" Requires="p14">
      <p:transition spd="slow" p14:dur="3500" advTm="24065">
        <p14:reveal/>
      </p:transition>
    </mc:Choice>
    <mc:Fallback>
      <p:transition spd="slow" advTm="24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3D272A8F-BC45-4FC4-B5C5-B00720FBECC1}"/>
              </a:ext>
            </a:extLst>
          </p:cNvPr>
          <p:cNvSpPr>
            <a:spLocks noGrp="1"/>
          </p:cNvSpPr>
          <p:nvPr>
            <p:ph idx="1"/>
          </p:nvPr>
        </p:nvSpPr>
        <p:spPr>
          <a:xfrm>
            <a:off x="1784466" y="1869875"/>
            <a:ext cx="8261873" cy="3603812"/>
          </a:xfrm>
        </p:spPr>
        <p:txBody>
          <a:bodyPr/>
          <a:lstStyle/>
          <a:p>
            <a:pPr marL="0" indent="0" algn="just">
              <a:buNone/>
            </a:pPr>
            <a:r>
              <a:rPr lang="es-EC" dirty="0"/>
              <a:t>Dimos la respectiva acogida a la  Gran Feria del Encuentro  que efectúa la Gobernación de Los Ríos en todos los cantones fluminenses, por tanto contamos con la presencia de la Gobernadora Genesis Blum. </a:t>
            </a:r>
          </a:p>
          <a:p>
            <a:pPr marL="0" indent="0">
              <a:buNone/>
            </a:pPr>
            <a:endParaRPr lang="es-EC" dirty="0"/>
          </a:p>
        </p:txBody>
      </p:sp>
      <p:pic>
        <p:nvPicPr>
          <p:cNvPr id="4" name="Imagen 3">
            <a:extLst>
              <a:ext uri="{FF2B5EF4-FFF2-40B4-BE49-F238E27FC236}">
                <a16:creationId xmlns:a16="http://schemas.microsoft.com/office/drawing/2014/main" xmlns="" id="{389FDAAE-01E9-4801-BE4D-042F7C4B8A7D}"/>
              </a:ext>
            </a:extLst>
          </p:cNvPr>
          <p:cNvPicPr>
            <a:picLocks noChangeAspect="1"/>
          </p:cNvPicPr>
          <p:nvPr/>
        </p:nvPicPr>
        <p:blipFill rotWithShape="1">
          <a:blip r:embed="rId4"/>
          <a:srcRect t="36162" b="37576"/>
          <a:stretch/>
        </p:blipFill>
        <p:spPr>
          <a:xfrm>
            <a:off x="2145661" y="3554750"/>
            <a:ext cx="3572754" cy="2085109"/>
          </a:xfrm>
          <a:prstGeom prst="rect">
            <a:avLst/>
          </a:prstGeom>
        </p:spPr>
      </p:pic>
      <p:pic>
        <p:nvPicPr>
          <p:cNvPr id="8" name="Imagen 7">
            <a:extLst>
              <a:ext uri="{FF2B5EF4-FFF2-40B4-BE49-F238E27FC236}">
                <a16:creationId xmlns:a16="http://schemas.microsoft.com/office/drawing/2014/main" xmlns="" id="{CF2F292A-29DC-4138-A6DB-C48EB9710EA7}"/>
              </a:ext>
            </a:extLst>
          </p:cNvPr>
          <p:cNvPicPr>
            <a:picLocks noChangeAspect="1"/>
          </p:cNvPicPr>
          <p:nvPr/>
        </p:nvPicPr>
        <p:blipFill rotWithShape="1">
          <a:blip r:embed="rId4"/>
          <a:srcRect t="72121" b="5255"/>
          <a:stretch/>
        </p:blipFill>
        <p:spPr>
          <a:xfrm>
            <a:off x="6096000" y="3554750"/>
            <a:ext cx="4146947" cy="2085109"/>
          </a:xfrm>
          <a:prstGeom prst="rect">
            <a:avLst/>
          </a:prstGeom>
        </p:spPr>
      </p:pic>
      <p:pic>
        <p:nvPicPr>
          <p:cNvPr id="9" name="Imagen 8" descr="C:\Users\PC1\Desktop\GAD Palenque\1.jpg">
            <a:extLst>
              <a:ext uri="{FF2B5EF4-FFF2-40B4-BE49-F238E27FC236}">
                <a16:creationId xmlns:a16="http://schemas.microsoft.com/office/drawing/2014/main" xmlns="" id="{17FDD464-537C-4D2C-8CB7-EB6521998DE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4143537"/>
      </p:ext>
    </p:extLst>
  </p:cSld>
  <p:clrMapOvr>
    <a:masterClrMapping/>
  </p:clrMapOvr>
  <mc:AlternateContent xmlns:mc="http://schemas.openxmlformats.org/markup-compatibility/2006">
    <mc:Choice xmlns:p14="http://schemas.microsoft.com/office/powerpoint/2010/main" Requires="p14">
      <p:transition spd="slow" p14:dur="3500" advTm="16117">
        <p14:reveal/>
      </p:transition>
    </mc:Choice>
    <mc:Fallback>
      <p:transition spd="slow" advTm="16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3D272A8F-BC45-4FC4-B5C5-B00720FBECC1}"/>
              </a:ext>
            </a:extLst>
          </p:cNvPr>
          <p:cNvSpPr>
            <a:spLocks noGrp="1"/>
          </p:cNvSpPr>
          <p:nvPr>
            <p:ph idx="1"/>
          </p:nvPr>
        </p:nvSpPr>
        <p:spPr>
          <a:xfrm>
            <a:off x="1784466" y="1869875"/>
            <a:ext cx="8261873" cy="3603812"/>
          </a:xfrm>
        </p:spPr>
        <p:txBody>
          <a:bodyPr/>
          <a:lstStyle/>
          <a:p>
            <a:pPr marL="0" indent="0" algn="just">
              <a:buNone/>
            </a:pPr>
            <a:r>
              <a:rPr lang="es-EC" dirty="0" smtClean="0"/>
              <a:t>Junto </a:t>
            </a:r>
            <a:r>
              <a:rPr lang="es-EC" dirty="0"/>
              <a:t>con los compañeros </a:t>
            </a:r>
            <a:r>
              <a:rPr lang="es-EC" dirty="0" smtClean="0"/>
              <a:t>ediles que conformamos la Comisión de Planificación y Presupuesto; y </a:t>
            </a:r>
            <a:r>
              <a:rPr lang="es-EC" dirty="0"/>
              <a:t>con el departamento financiero nos reunimos para analizar el presupuesto para el año 2022. </a:t>
            </a:r>
          </a:p>
          <a:p>
            <a:pPr marL="0" indent="0">
              <a:buNone/>
            </a:pPr>
            <a:endParaRPr lang="es-EC" dirty="0"/>
          </a:p>
        </p:txBody>
      </p:sp>
      <p:pic>
        <p:nvPicPr>
          <p:cNvPr id="9" name="Imagen 8" descr="C:\Users\PC1\Desktop\GAD Palenque\1.jpg">
            <a:extLst>
              <a:ext uri="{FF2B5EF4-FFF2-40B4-BE49-F238E27FC236}">
                <a16:creationId xmlns:a16="http://schemas.microsoft.com/office/drawing/2014/main" xmlns="" id="{17FDD464-537C-4D2C-8CB7-EB6521998D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sp>
        <p:nvSpPr>
          <p:cNvPr id="2" name="AutoShape 2">
            <a:extLst>
              <a:ext uri="{FF2B5EF4-FFF2-40B4-BE49-F238E27FC236}">
                <a16:creationId xmlns:a16="http://schemas.microsoft.com/office/drawing/2014/main" xmlns="" id="{E69BC775-E5BE-4BAF-A209-6CC9FF87C3E6}"/>
              </a:ext>
            </a:extLst>
          </p:cNvPr>
          <p:cNvSpPr>
            <a:spLocks noChangeAspect="1" noChangeArrowheads="1"/>
          </p:cNvSpPr>
          <p:nvPr/>
        </p:nvSpPr>
        <p:spPr bwMode="auto">
          <a:xfrm>
            <a:off x="5022273" y="3276599"/>
            <a:ext cx="1226127" cy="12261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194" name="Picture 2" descr="C:\Users\Asistente-Sindico\Downloads\WhatsApp Image 2022-04-21 at 12.24.11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991" y="3449326"/>
            <a:ext cx="3759558" cy="211475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sistente-Sindico\Downloads\WhatsApp Image 2022-04-21 at 12.24.11 AM (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3449326"/>
            <a:ext cx="3759558" cy="211475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024759"/>
      </p:ext>
    </p:extLst>
  </p:cSld>
  <p:clrMapOvr>
    <a:masterClrMapping/>
  </p:clrMapOvr>
  <mc:AlternateContent xmlns:mc="http://schemas.openxmlformats.org/markup-compatibility/2006">
    <mc:Choice xmlns:p14="http://schemas.microsoft.com/office/powerpoint/2010/main" Requires="p14">
      <p:transition spd="slow" p14:dur="3500" advTm="21276">
        <p14:reveal/>
      </p:transition>
    </mc:Choice>
    <mc:Fallback>
      <p:transition spd="slow" advTm="212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68294" y="1926074"/>
            <a:ext cx="8455408" cy="3603812"/>
          </a:xfrm>
        </p:spPr>
        <p:txBody>
          <a:bodyPr/>
          <a:lstStyle/>
          <a:p>
            <a:pPr marL="0" indent="0" algn="just">
              <a:buNone/>
            </a:pPr>
            <a:r>
              <a:rPr lang="es-EC" dirty="0" smtClean="0"/>
              <a:t>A través del Ministerio de Educación junto con el GAD, representantes del MIES, Ministerio de Salud Publica, Junta Cantonal y Consejo Protección de Derechos, y de más autoridades  se llevo a cabo el acto en busca de la concienciación y erradicación de la Violencia contra la Mujer. </a:t>
            </a:r>
            <a:endParaRPr lang="es-EC" dirty="0"/>
          </a:p>
        </p:txBody>
      </p:sp>
      <p:pic>
        <p:nvPicPr>
          <p:cNvPr id="4" name="Imagen 8" descr="C:\Users\PC1\Desktop\GAD Palenque\1.jpg">
            <a:extLst>
              <a:ext uri="{FF2B5EF4-FFF2-40B4-BE49-F238E27FC236}">
                <a16:creationId xmlns:a16="http://schemas.microsoft.com/office/drawing/2014/main" xmlns="" id="{17FDD464-537C-4D2C-8CB7-EB6521998D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5" y="745037"/>
            <a:ext cx="7000347" cy="1009718"/>
          </a:xfrm>
          <a:prstGeom prst="rect">
            <a:avLst/>
          </a:prstGeom>
          <a:noFill/>
          <a:ln>
            <a:noFill/>
          </a:ln>
        </p:spPr>
      </p:pic>
      <p:pic>
        <p:nvPicPr>
          <p:cNvPr id="9218" name="Picture 2" descr="C:\Users\Asistente-Sindico\Downloads\WhatsApp Image 2022-04-21 at 10.51.31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488" y="3960655"/>
            <a:ext cx="4478095" cy="201514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4051570"/>
      </p:ext>
    </p:extLst>
  </p:cSld>
  <p:clrMapOvr>
    <a:masterClrMapping/>
  </p:clrMapOvr>
  <mc:AlternateContent xmlns:mc="http://schemas.openxmlformats.org/markup-compatibility/2006">
    <mc:Choice xmlns:p14="http://schemas.microsoft.com/office/powerpoint/2010/main" Requires="p14">
      <p:transition spd="slow" p14:dur="3500" advTm="18819">
        <p14:reveal/>
      </p:transition>
    </mc:Choice>
    <mc:Fallback>
      <p:transition spd="slow" advTm="18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PC1\Desktop\GAD Palenque\1.jpg">
            <a:extLst>
              <a:ext uri="{FF2B5EF4-FFF2-40B4-BE49-F238E27FC236}">
                <a16:creationId xmlns:a16="http://schemas.microsoft.com/office/drawing/2014/main" xmlns="" id="{EA6C6FB1-D5AD-4A05-804C-39DF4378122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sp>
        <p:nvSpPr>
          <p:cNvPr id="6" name="Marcador de contenido 5">
            <a:extLst>
              <a:ext uri="{FF2B5EF4-FFF2-40B4-BE49-F238E27FC236}">
                <a16:creationId xmlns:a16="http://schemas.microsoft.com/office/drawing/2014/main" xmlns="" id="{BF98D6F0-49B1-4501-9C25-B347A4F3DAAB}"/>
              </a:ext>
            </a:extLst>
          </p:cNvPr>
          <p:cNvSpPr>
            <a:spLocks noGrp="1"/>
          </p:cNvSpPr>
          <p:nvPr>
            <p:ph idx="1"/>
          </p:nvPr>
        </p:nvSpPr>
        <p:spPr>
          <a:xfrm>
            <a:off x="1965063" y="2451766"/>
            <a:ext cx="8261873" cy="3603812"/>
          </a:xfrm>
        </p:spPr>
        <p:txBody>
          <a:bodyPr>
            <a:normAutofit fontScale="92500"/>
          </a:bodyPr>
          <a:lstStyle/>
          <a:p>
            <a:pPr marL="0" indent="0" algn="ctr">
              <a:buNone/>
            </a:pPr>
            <a:r>
              <a:rPr lang="es-EC" sz="16600" dirty="0">
                <a:latin typeface="Modern Love" panose="04090805081005020601" pitchFamily="82" charset="0"/>
              </a:rPr>
              <a:t>Gracias!</a:t>
            </a:r>
            <a:endParaRPr lang="es-EC" dirty="0">
              <a:latin typeface="Modern Love" panose="04090805081005020601" pitchFamily="82"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2355754"/>
      </p:ext>
    </p:extLst>
  </p:cSld>
  <p:clrMapOvr>
    <a:masterClrMapping/>
  </p:clrMapOvr>
  <mc:AlternateContent xmlns:mc="http://schemas.openxmlformats.org/markup-compatibility/2006">
    <mc:Choice xmlns:p14="http://schemas.microsoft.com/office/powerpoint/2010/main" Requires="p14">
      <p:transition spd="slow" p14:dur="3500" advTm="5844">
        <p14:reveal/>
      </p:transition>
    </mc:Choice>
    <mc:Fallback>
      <p:transition spd="slow" advTm="58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6647" y="1557070"/>
            <a:ext cx="10238704" cy="4953434"/>
          </a:xfrm>
        </p:spPr>
        <p:txBody>
          <a:bodyPr>
            <a:normAutofit fontScale="92500" lnSpcReduction="10000"/>
          </a:bodyPr>
          <a:lstStyle/>
          <a:p>
            <a:pPr marL="0" indent="0">
              <a:buNone/>
            </a:pPr>
            <a:r>
              <a:rPr lang="es-EC" sz="4500" dirty="0">
                <a:solidFill>
                  <a:schemeClr val="tx1"/>
                </a:solidFill>
                <a:latin typeface="Algerian" panose="04020705040A02060702" pitchFamily="82" charset="0"/>
              </a:rPr>
              <a:t>APROBACIÓN DE ORDENANZAS:</a:t>
            </a:r>
          </a:p>
          <a:p>
            <a:pPr marL="0" indent="0">
              <a:buNone/>
            </a:pPr>
            <a:endParaRPr lang="es-EC" sz="2400" dirty="0">
              <a:solidFill>
                <a:schemeClr val="tx1"/>
              </a:solidFill>
              <a:latin typeface="Baskerville Old Face" pitchFamily="18" charset="0"/>
            </a:endParaRPr>
          </a:p>
          <a:p>
            <a:pPr marL="342900" lvl="0" indent="-342900" algn="just">
              <a:lnSpc>
                <a:spcPct val="107000"/>
              </a:lnSpc>
              <a:spcAft>
                <a:spcPts val="800"/>
              </a:spcAft>
              <a:buFont typeface="+mj-lt"/>
              <a:buAutoNum type="arabicPeriod"/>
            </a:pPr>
            <a:r>
              <a:rPr lang="es-EC" sz="1600" dirty="0">
                <a:latin typeface="Book Antiqua" pitchFamily="18" charset="0"/>
                <a:ea typeface="Tahoma" pitchFamily="34" charset="0"/>
                <a:cs typeface="Tahoma" pitchFamily="34" charset="0"/>
              </a:rPr>
              <a:t>REFORMA A LA ORDENANZA SUSTITUTIVA QUE DETERMINA LA EXISTENCIA Y FUNCIONAMIENTO DE LOS CEMENTERIOS MUNICIPALES EN LA CABECERA CANTONAL Y ZONA RURAL DEL CANTON PALENQUE.</a:t>
            </a:r>
          </a:p>
          <a:p>
            <a:pPr marL="342900" lvl="0" indent="-342900" algn="just">
              <a:lnSpc>
                <a:spcPct val="107000"/>
              </a:lnSpc>
              <a:spcAft>
                <a:spcPts val="800"/>
              </a:spcAft>
              <a:buFont typeface="+mj-lt"/>
              <a:buAutoNum type="arabicPeriod"/>
            </a:pPr>
            <a:r>
              <a:rPr lang="es-EC" sz="1600" dirty="0">
                <a:latin typeface="Book Antiqua" pitchFamily="18" charset="0"/>
                <a:ea typeface="Tahoma" pitchFamily="34" charset="0"/>
                <a:cs typeface="Tahoma" pitchFamily="34" charset="0"/>
              </a:rPr>
              <a:t>ORDENANZA SUSTITUTIVA QUE APRUEBA LA ACTUALIZACIÓN DEL PLAN DE DESARROLLO Y ORDENAMIENTO TERRITORIAL 2020-2023 DEL CANTÓN PALENQUE, PROVINCIA DE LOS RIOS; Y, EL PLAN DE USO Y GESTIÓN DEL SUELO 2020-2032 DEL CANTÓN PALENQUE, PROVINCIA DE LOS RÍOS.</a:t>
            </a:r>
          </a:p>
          <a:p>
            <a:pPr marL="342900" lvl="0" indent="-342900" algn="just">
              <a:lnSpc>
                <a:spcPct val="107000"/>
              </a:lnSpc>
              <a:spcAft>
                <a:spcPts val="800"/>
              </a:spcAft>
              <a:buFont typeface="+mj-lt"/>
              <a:buAutoNum type="arabicPeriod"/>
            </a:pPr>
            <a:r>
              <a:rPr lang="es-EC" sz="1600" dirty="0">
                <a:latin typeface="Book Antiqua" pitchFamily="18" charset="0"/>
                <a:ea typeface="Tahoma" pitchFamily="34" charset="0"/>
                <a:cs typeface="Tahoma" pitchFamily="34" charset="0"/>
              </a:rPr>
              <a:t>LA REFORMA A LA ORDENANZA DE DELIMITACIÓN DE FUMIGACIÓN AÉREAS EN CULTIVOS ASENTADOS EN LA JURISDICCIÓN DEL CANTÓN PALENQUE.</a:t>
            </a:r>
          </a:p>
          <a:p>
            <a:pPr marL="342900" lvl="0" indent="-342900" algn="just">
              <a:lnSpc>
                <a:spcPct val="107000"/>
              </a:lnSpc>
              <a:spcAft>
                <a:spcPts val="800"/>
              </a:spcAft>
              <a:buFont typeface="+mj-lt"/>
              <a:buAutoNum type="arabicPeriod"/>
            </a:pPr>
            <a:r>
              <a:rPr lang="es-EC" sz="1600" dirty="0">
                <a:latin typeface="Book Antiqua" pitchFamily="18" charset="0"/>
                <a:ea typeface="Tahoma" pitchFamily="34" charset="0"/>
                <a:cs typeface="Tahoma" pitchFamily="34" charset="0"/>
              </a:rPr>
              <a:t>EXPIDE LA REFORMA A LA ORDENANZA QUE REGLAMENTA EL COBRO DE LAS TASAS POR SERVICIOS ADMINISTRATIVOS QUE PRESTA EL GOBIERNO AUTÓNOMO DESCENTRALIZADO MUNICIPAL DEL CANTÓN PALENQUE.</a:t>
            </a:r>
          </a:p>
          <a:p>
            <a:pPr marL="342900" lvl="0" indent="-342900" algn="just">
              <a:lnSpc>
                <a:spcPct val="107000"/>
              </a:lnSpc>
              <a:spcAft>
                <a:spcPts val="800"/>
              </a:spcAft>
              <a:buFont typeface="+mj-lt"/>
              <a:buAutoNum type="arabicPeriod"/>
            </a:pPr>
            <a:r>
              <a:rPr lang="es-EC" sz="1600" dirty="0">
                <a:latin typeface="Book Antiqua" pitchFamily="18" charset="0"/>
                <a:ea typeface="Tahoma" pitchFamily="34" charset="0"/>
                <a:cs typeface="Tahoma" pitchFamily="34" charset="0"/>
              </a:rPr>
              <a:t>ORDENANZA DE REMISIÓN DE INTERESES, MULTAS Y RECARGOS POR OBLIGACIONES TRIBUTARIAS PENDIENTES DE PAGO QUE MANTIENEN LAS PERSONAS NATURALES Y JURÍDICAS CON EL GOBIERNO AUTÓNOMO DESCENTRALIZADO MUNICIPAL DEL CANTÓN PALENQUE.</a:t>
            </a:r>
            <a:endParaRPr lang="es-EC" sz="1000" b="1" dirty="0">
              <a:latin typeface="Book Antiqua" pitchFamily="18" charset="0"/>
              <a:ea typeface="Tahoma" pitchFamily="34" charset="0"/>
              <a:cs typeface="Tahoma" pitchFamily="34" charset="0"/>
            </a:endParaRPr>
          </a:p>
        </p:txBody>
      </p:sp>
      <p:pic>
        <p:nvPicPr>
          <p:cNvPr id="4" name="Imagen 3" descr="C:\Users\PC1\Desktop\GAD Palenque\1.jpg"/>
          <p:cNvPicPr/>
          <p:nvPr/>
        </p:nvPicPr>
        <p:blipFill>
          <a:blip r:embed="rId4">
            <a:extLst>
              <a:ext uri="{28A0092B-C50C-407E-A947-70E740481C1C}">
                <a14:useLocalDpi xmlns:a14="http://schemas.microsoft.com/office/drawing/2010/main" val="0"/>
              </a:ext>
            </a:extLst>
          </a:blip>
          <a:srcRect/>
          <a:stretch>
            <a:fillRect/>
          </a:stretch>
        </p:blipFill>
        <p:spPr bwMode="auto">
          <a:xfrm>
            <a:off x="2595826" y="547352"/>
            <a:ext cx="7000347" cy="1009718"/>
          </a:xfrm>
          <a:prstGeom prst="rect">
            <a:avLst/>
          </a:prstGeom>
          <a:noFill/>
          <a:ln>
            <a:noFill/>
          </a:ln>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8339797"/>
      </p:ext>
    </p:extLst>
  </p:cSld>
  <p:clrMapOvr>
    <a:masterClrMapping/>
  </p:clrMapOvr>
  <mc:AlternateContent xmlns:mc="http://schemas.openxmlformats.org/markup-compatibility/2006">
    <mc:Choice xmlns:p14="http://schemas.microsoft.com/office/powerpoint/2010/main" Requires="p14">
      <p:transition spd="slow" p14:dur="3500" advTm="73951">
        <p14:reveal/>
      </p:transition>
    </mc:Choice>
    <mc:Fallback>
      <p:transition spd="slow" advTm="73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136097111"/>
              </p:ext>
            </p:extLst>
          </p:nvPr>
        </p:nvGraphicFramePr>
        <p:xfrm>
          <a:off x="1545464" y="231820"/>
          <a:ext cx="9221274" cy="63557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9399328"/>
      </p:ext>
    </p:extLst>
  </p:cSld>
  <p:clrMapOvr>
    <a:masterClrMapping/>
  </p:clrMapOvr>
  <mc:AlternateContent xmlns:mc="http://schemas.openxmlformats.org/markup-compatibility/2006">
    <mc:Choice xmlns:p14="http://schemas.microsoft.com/office/powerpoint/2010/main" Requires="p14">
      <p:transition spd="slow" p14:dur="3500" advTm="30445">
        <p14:reveal/>
      </p:transition>
    </mc:Choice>
    <mc:Fallback>
      <p:transition spd="slow" advTm="30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68D04F2-0B40-4A2F-8715-AD22C6C99DB2}"/>
              </a:ext>
            </a:extLst>
          </p:cNvPr>
          <p:cNvSpPr>
            <a:spLocks noGrp="1"/>
          </p:cNvSpPr>
          <p:nvPr>
            <p:ph idx="1"/>
          </p:nvPr>
        </p:nvSpPr>
        <p:spPr>
          <a:xfrm>
            <a:off x="1715193" y="1627094"/>
            <a:ext cx="8261873" cy="3603812"/>
          </a:xfrm>
        </p:spPr>
        <p:txBody>
          <a:bodyPr/>
          <a:lstStyle/>
          <a:p>
            <a:pPr marL="0" indent="0" algn="just">
              <a:buNone/>
            </a:pPr>
            <a:r>
              <a:rPr lang="es-EC" dirty="0"/>
              <a:t>Junto al Alcalde Alfredo </a:t>
            </a:r>
            <a:r>
              <a:rPr lang="es-EC" dirty="0" smtClean="0"/>
              <a:t>Chang, compañeros ediles, y funcionarios de Obras Públicas  </a:t>
            </a:r>
            <a:r>
              <a:rPr lang="es-EC" dirty="0"/>
              <a:t>recorrimos la zona rural de nuestro cantón para verificar los estragos ocasionados por las lluvias, donde nos percatamos de la formación de socavones en distintos recintos. </a:t>
            </a:r>
          </a:p>
        </p:txBody>
      </p:sp>
      <p:pic>
        <p:nvPicPr>
          <p:cNvPr id="4" name="Imagen 3" descr="C:\Users\PC1\Desktop\GAD Palenque\1.jpg">
            <a:extLst>
              <a:ext uri="{FF2B5EF4-FFF2-40B4-BE49-F238E27FC236}">
                <a16:creationId xmlns:a16="http://schemas.microsoft.com/office/drawing/2014/main" xmlns="" id="{BF663695-9A9D-46E2-A5D5-E963884CED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5" name="4 Imagen" descr="C:\Users\Asistente-Sindico\Downloads\WhatsApp Image 2022-04-21 at 1.17.19 AM (1).jpeg"/>
          <p:cNvPicPr/>
          <p:nvPr/>
        </p:nvPicPr>
        <p:blipFill>
          <a:blip r:embed="rId5">
            <a:extLst>
              <a:ext uri="{28A0092B-C50C-407E-A947-70E740481C1C}">
                <a14:useLocalDpi xmlns:a14="http://schemas.microsoft.com/office/drawing/2010/main" val="0"/>
              </a:ext>
            </a:extLst>
          </a:blip>
          <a:srcRect/>
          <a:stretch>
            <a:fillRect/>
          </a:stretch>
        </p:blipFill>
        <p:spPr bwMode="auto">
          <a:xfrm>
            <a:off x="1977639" y="3544910"/>
            <a:ext cx="3045121" cy="1984330"/>
          </a:xfrm>
          <a:prstGeom prst="rect">
            <a:avLst/>
          </a:prstGeom>
          <a:noFill/>
          <a:ln>
            <a:noFill/>
          </a:ln>
        </p:spPr>
      </p:pic>
      <p:pic>
        <p:nvPicPr>
          <p:cNvPr id="1026" name="Picture 2" descr="C:\Users\Asistente-Sindico\Downloads\WhatsApp Image 2022-04-21 at 1.17.19 AM.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2828" y="3544910"/>
            <a:ext cx="4046783" cy="198433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3779879"/>
      </p:ext>
    </p:extLst>
  </p:cSld>
  <p:clrMapOvr>
    <a:masterClrMapping/>
  </p:clrMapOvr>
  <mc:AlternateContent xmlns:mc="http://schemas.openxmlformats.org/markup-compatibility/2006">
    <mc:Choice xmlns:p14="http://schemas.microsoft.com/office/powerpoint/2010/main" Requires="p14">
      <p:transition spd="slow" p14:dur="3500" advTm="26378">
        <p14:reveal/>
      </p:transition>
    </mc:Choice>
    <mc:Fallback>
      <p:transition spd="slow" advTm="26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68D04F2-0B40-4A2F-8715-AD22C6C99DB2}"/>
              </a:ext>
            </a:extLst>
          </p:cNvPr>
          <p:cNvSpPr>
            <a:spLocks noGrp="1"/>
          </p:cNvSpPr>
          <p:nvPr>
            <p:ph idx="1"/>
          </p:nvPr>
        </p:nvSpPr>
        <p:spPr>
          <a:xfrm>
            <a:off x="1715193" y="1627094"/>
            <a:ext cx="8261873" cy="3603812"/>
          </a:xfrm>
        </p:spPr>
        <p:txBody>
          <a:bodyPr/>
          <a:lstStyle/>
          <a:p>
            <a:pPr marL="0" indent="0" algn="just">
              <a:buNone/>
            </a:pPr>
            <a:r>
              <a:rPr lang="es-EC" dirty="0"/>
              <a:t>Realice la constatación de los trabajos finales del alumbrado eléctricos en los sectores La Campiña, Las Mercedes, Los Girasoles como parte del programa </a:t>
            </a:r>
            <a:r>
              <a:rPr lang="es-EC" dirty="0" smtClean="0"/>
              <a:t>Ilumina tu Barrio que </a:t>
            </a:r>
            <a:r>
              <a:rPr lang="es-EC" dirty="0"/>
              <a:t>ejecuta el CNEL en coordinación con la Alcaldía .  </a:t>
            </a:r>
          </a:p>
        </p:txBody>
      </p:sp>
      <p:pic>
        <p:nvPicPr>
          <p:cNvPr id="4" name="Imagen 3" descr="C:\Users\PC1\Desktop\GAD Palenque\1.jpg">
            <a:extLst>
              <a:ext uri="{FF2B5EF4-FFF2-40B4-BE49-F238E27FC236}">
                <a16:creationId xmlns:a16="http://schemas.microsoft.com/office/drawing/2014/main" xmlns="" id="{BF663695-9A9D-46E2-A5D5-E963884CED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2050" name="Picture 2" descr="C:\Users\Asistente-Sindico\Downloads\WhatsApp Image 2022-04-21 at 1.16.31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0635" y="3191428"/>
            <a:ext cx="3321676" cy="21388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sistente-Sindico\Downloads\WhatsApp Image 2022-04-21 at 1.16.31 AM (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7820" y="3212407"/>
            <a:ext cx="2829060" cy="211786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5983038"/>
      </p:ext>
    </p:extLst>
  </p:cSld>
  <p:clrMapOvr>
    <a:masterClrMapping/>
  </p:clrMapOvr>
  <mc:AlternateContent xmlns:mc="http://schemas.openxmlformats.org/markup-compatibility/2006">
    <mc:Choice xmlns:p14="http://schemas.microsoft.com/office/powerpoint/2010/main" Requires="p14">
      <p:transition spd="slow" p14:dur="3500" advTm="13207">
        <p14:reveal/>
      </p:transition>
    </mc:Choice>
    <mc:Fallback>
      <p:transition spd="slow" advTm="13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68D04F2-0B40-4A2F-8715-AD22C6C99DB2}"/>
              </a:ext>
            </a:extLst>
          </p:cNvPr>
          <p:cNvSpPr>
            <a:spLocks noGrp="1"/>
          </p:cNvSpPr>
          <p:nvPr>
            <p:ph idx="1"/>
          </p:nvPr>
        </p:nvSpPr>
        <p:spPr>
          <a:xfrm>
            <a:off x="1715193" y="1627094"/>
            <a:ext cx="8261873" cy="3603812"/>
          </a:xfrm>
        </p:spPr>
        <p:txBody>
          <a:bodyPr/>
          <a:lstStyle/>
          <a:p>
            <a:pPr marL="0" indent="0" algn="just">
              <a:buNone/>
            </a:pPr>
            <a:r>
              <a:rPr lang="es-EC" dirty="0"/>
              <a:t>Por conmemorarse el día de la Revolución Liberal junto al Asambleísta Humberto Alvarado Espinel realizamos entrega de una ofrenda floral al Monumento de Nicolas Infante Diaz.  </a:t>
            </a:r>
          </a:p>
          <a:p>
            <a:pPr marL="0" indent="0" algn="just">
              <a:buNone/>
            </a:pPr>
            <a:endParaRPr lang="es-EC" dirty="0"/>
          </a:p>
        </p:txBody>
      </p:sp>
      <p:pic>
        <p:nvPicPr>
          <p:cNvPr id="4" name="Imagen 3" descr="C:\Users\PC1\Desktop\GAD Palenque\1.jpg">
            <a:extLst>
              <a:ext uri="{FF2B5EF4-FFF2-40B4-BE49-F238E27FC236}">
                <a16:creationId xmlns:a16="http://schemas.microsoft.com/office/drawing/2014/main" xmlns="" id="{BF663695-9A9D-46E2-A5D5-E963884CEDF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3075" name="Picture 3" descr="C:\Users\Asistente-Sindico\Downloads\WhatsApp Image 2022-04-21 at 1.21.26 AM (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778" y="3111873"/>
            <a:ext cx="5017288" cy="285706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6"/>
          <a:srcRect l="-330" t="-588" r="68380" b="27147"/>
          <a:stretch/>
        </p:blipFill>
        <p:spPr>
          <a:xfrm>
            <a:off x="2040966" y="2931486"/>
            <a:ext cx="2492397" cy="321784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0560599"/>
      </p:ext>
    </p:extLst>
  </p:cSld>
  <p:clrMapOvr>
    <a:masterClrMapping/>
  </p:clrMapOvr>
  <mc:AlternateContent xmlns:mc="http://schemas.openxmlformats.org/markup-compatibility/2006">
    <mc:Choice xmlns:p14="http://schemas.microsoft.com/office/powerpoint/2010/main" Requires="p14">
      <p:transition spd="slow" p14:dur="3500" advTm="14235">
        <p14:reveal/>
      </p:transition>
    </mc:Choice>
    <mc:Fallback>
      <p:transition spd="slow" advTm="14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F68D04F2-0B40-4A2F-8715-AD22C6C99DB2}"/>
              </a:ext>
            </a:extLst>
          </p:cNvPr>
          <p:cNvSpPr>
            <a:spLocks noGrp="1"/>
          </p:cNvSpPr>
          <p:nvPr>
            <p:ph idx="1"/>
          </p:nvPr>
        </p:nvSpPr>
        <p:spPr>
          <a:xfrm>
            <a:off x="1715193" y="1627094"/>
            <a:ext cx="8261873" cy="3603812"/>
          </a:xfrm>
        </p:spPr>
        <p:txBody>
          <a:bodyPr/>
          <a:lstStyle/>
          <a:p>
            <a:pPr marL="0" indent="0" algn="just">
              <a:buNone/>
            </a:pPr>
            <a:r>
              <a:rPr lang="es-EC" dirty="0"/>
              <a:t>En sesión de consejo junto con los miembros que conforman la comisión de T</a:t>
            </a:r>
            <a:r>
              <a:rPr lang="es-EC" dirty="0" smtClean="0"/>
              <a:t>ransito </a:t>
            </a:r>
            <a:r>
              <a:rPr lang="es-EC" dirty="0"/>
              <a:t>y </a:t>
            </a:r>
            <a:r>
              <a:rPr lang="es-EC" dirty="0" smtClean="0"/>
              <a:t>Transporte Público </a:t>
            </a:r>
            <a:r>
              <a:rPr lang="es-EC" dirty="0"/>
              <a:t>debatimos temas acerca de la ordenanza que regula el procedimiento para el otorgamiento de </a:t>
            </a:r>
            <a:r>
              <a:rPr lang="es-EC" dirty="0" smtClean="0"/>
              <a:t>Títulos </a:t>
            </a:r>
            <a:r>
              <a:rPr lang="es-EC" dirty="0"/>
              <a:t>H</a:t>
            </a:r>
            <a:r>
              <a:rPr lang="es-EC" dirty="0" smtClean="0"/>
              <a:t>abilitantes </a:t>
            </a:r>
            <a:r>
              <a:rPr lang="es-EC" dirty="0"/>
              <a:t>de </a:t>
            </a:r>
            <a:r>
              <a:rPr lang="es-EC" dirty="0" smtClean="0"/>
              <a:t>Transporte </a:t>
            </a:r>
            <a:r>
              <a:rPr lang="es-EC" dirty="0"/>
              <a:t>T</a:t>
            </a:r>
            <a:r>
              <a:rPr lang="es-EC" dirty="0" smtClean="0"/>
              <a:t>errestre</a:t>
            </a:r>
            <a:r>
              <a:rPr lang="es-EC" dirty="0"/>
              <a:t>.  </a:t>
            </a:r>
          </a:p>
        </p:txBody>
      </p:sp>
      <p:pic>
        <p:nvPicPr>
          <p:cNvPr id="5" name="Imagen 4">
            <a:extLst>
              <a:ext uri="{FF2B5EF4-FFF2-40B4-BE49-F238E27FC236}">
                <a16:creationId xmlns:a16="http://schemas.microsoft.com/office/drawing/2014/main" xmlns="" id="{EA3E4113-516A-4204-8955-997DAE336C61}"/>
              </a:ext>
            </a:extLst>
          </p:cNvPr>
          <p:cNvPicPr>
            <a:picLocks noChangeAspect="1"/>
          </p:cNvPicPr>
          <p:nvPr/>
        </p:nvPicPr>
        <p:blipFill rotWithShape="1">
          <a:blip r:embed="rId4"/>
          <a:srcRect t="57980" b="20409"/>
          <a:stretch/>
        </p:blipFill>
        <p:spPr>
          <a:xfrm>
            <a:off x="3656235" y="3346648"/>
            <a:ext cx="4964985" cy="2384450"/>
          </a:xfrm>
          <a:prstGeom prst="rect">
            <a:avLst/>
          </a:prstGeom>
        </p:spPr>
      </p:pic>
      <p:pic>
        <p:nvPicPr>
          <p:cNvPr id="4" name="Imagen 3" descr="C:\Users\PC1\Desktop\GAD Palenque\1.jpg">
            <a:extLst>
              <a:ext uri="{FF2B5EF4-FFF2-40B4-BE49-F238E27FC236}">
                <a16:creationId xmlns:a16="http://schemas.microsoft.com/office/drawing/2014/main" xmlns="" id="{BF663695-9A9D-46E2-A5D5-E963884CEDF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95826" y="603369"/>
            <a:ext cx="7000347" cy="1009718"/>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4947110"/>
      </p:ext>
    </p:extLst>
  </p:cSld>
  <p:clrMapOvr>
    <a:masterClrMapping/>
  </p:clrMapOvr>
  <mc:AlternateContent xmlns:mc="http://schemas.openxmlformats.org/markup-compatibility/2006">
    <mc:Choice xmlns:p14="http://schemas.microsoft.com/office/powerpoint/2010/main" Requires="p14">
      <p:transition spd="slow" p14:dur="3500" advTm="25209">
        <p14:reveal/>
      </p:transition>
    </mc:Choice>
    <mc:Fallback>
      <p:transition spd="slow" advTm="25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4495</TotalTime>
  <Words>1435</Words>
  <Application>Microsoft Office PowerPoint</Application>
  <PresentationFormat>Panorámica</PresentationFormat>
  <Paragraphs>59</Paragraphs>
  <Slides>34</Slides>
  <Notes>0</Notes>
  <HiddenSlides>0</HiddenSlides>
  <MMClips>34</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34</vt:i4>
      </vt:variant>
    </vt:vector>
  </HeadingPairs>
  <TitlesOfParts>
    <vt:vector size="46" baseType="lpstr">
      <vt:lpstr>Algerian</vt:lpstr>
      <vt:lpstr>Arial</vt:lpstr>
      <vt:lpstr>Baskerville Old Face</vt:lpstr>
      <vt:lpstr>Book Antiqua</vt:lpstr>
      <vt:lpstr>Brush Script MT</vt:lpstr>
      <vt:lpstr>Calibri</vt:lpstr>
      <vt:lpstr>Constantia</vt:lpstr>
      <vt:lpstr>Franklin Gothic Book</vt:lpstr>
      <vt:lpstr>Modern Love</vt:lpstr>
      <vt:lpstr>Rage Italic</vt:lpstr>
      <vt:lpstr>Tahoma</vt:lpstr>
      <vt:lpstr>Chincheta</vt:lpstr>
      <vt:lpstr>Presentación de PowerPoint</vt:lpstr>
      <vt:lpstr>Presentación de PowerPoint</vt:lpstr>
      <vt:lpstr>Actividades Legislativas: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 la finalidad de reactivar la economía de pequeños y grandes productores el GAD junto con el Ministerio de Agricultura se organizó la primera feria Agro Productiva Los Chapulos contando con la participación de mas de 30 emprendedores.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Admin</cp:lastModifiedBy>
  <cp:revision>335</cp:revision>
  <dcterms:created xsi:type="dcterms:W3CDTF">2020-10-18T01:28:59Z</dcterms:created>
  <dcterms:modified xsi:type="dcterms:W3CDTF">2022-04-27T14:20:18Z</dcterms:modified>
</cp:coreProperties>
</file>