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handoutMasterIdLst>
    <p:handoutMasterId r:id="rId48"/>
  </p:handoutMasterIdLst>
  <p:sldIdLst>
    <p:sldId id="258" r:id="rId2"/>
    <p:sldId id="307" r:id="rId3"/>
    <p:sldId id="306" r:id="rId4"/>
    <p:sldId id="30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66" r:id="rId18"/>
    <p:sldId id="272" r:id="rId19"/>
    <p:sldId id="273" r:id="rId20"/>
    <p:sldId id="274" r:id="rId21"/>
    <p:sldId id="275" r:id="rId22"/>
    <p:sldId id="276" r:id="rId23"/>
    <p:sldId id="278" r:id="rId24"/>
    <p:sldId id="279" r:id="rId25"/>
    <p:sldId id="286" r:id="rId26"/>
    <p:sldId id="280" r:id="rId27"/>
    <p:sldId id="277" r:id="rId28"/>
    <p:sldId id="282" r:id="rId29"/>
    <p:sldId id="283" r:id="rId30"/>
    <p:sldId id="284"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F2D7C-3A68-4A92-BDDC-BFF229D54714}" type="datetimeFigureOut">
              <a:rPr lang="es-EC" smtClean="0"/>
              <a:t>29/06/2021</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F7B1B1-A215-4B31-ACD6-922134E24907}" type="slidenum">
              <a:rPr lang="es-EC" smtClean="0"/>
              <a:t>‹Nº›</a:t>
            </a:fld>
            <a:endParaRPr lang="es-EC"/>
          </a:p>
        </p:txBody>
      </p:sp>
    </p:spTree>
    <p:extLst>
      <p:ext uri="{BB962C8B-B14F-4D97-AF65-F5344CB8AC3E}">
        <p14:creationId xmlns:p14="http://schemas.microsoft.com/office/powerpoint/2010/main" val="97461911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93CE4-D4BC-42A7-BF48-1BA494A19F78}" type="datetimeFigureOut">
              <a:rPr lang="es-EC" smtClean="0"/>
              <a:t>29/06/2021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94AD-7BF9-4C39-BC9B-E46D099A33BB}" type="slidenum">
              <a:rPr lang="es-EC" smtClean="0"/>
              <a:t>‹Nº›</a:t>
            </a:fld>
            <a:endParaRPr lang="es-EC"/>
          </a:p>
        </p:txBody>
      </p:sp>
    </p:spTree>
    <p:extLst>
      <p:ext uri="{BB962C8B-B14F-4D97-AF65-F5344CB8AC3E}">
        <p14:creationId xmlns:p14="http://schemas.microsoft.com/office/powerpoint/2010/main" val="31306212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97443" y="175139"/>
            <a:ext cx="7000347" cy="1009718"/>
          </a:xfrm>
          <a:prstGeom prst="rect">
            <a:avLst/>
          </a:prstGeom>
          <a:noFill/>
          <a:ln>
            <a:noFill/>
          </a:ln>
        </p:spPr>
      </p:pic>
      <p:sp>
        <p:nvSpPr>
          <p:cNvPr id="7" name="CuadroTexto 6"/>
          <p:cNvSpPr txBox="1"/>
          <p:nvPr/>
        </p:nvSpPr>
        <p:spPr>
          <a:xfrm>
            <a:off x="3757070" y="1678949"/>
            <a:ext cx="5293216" cy="523220"/>
          </a:xfrm>
          <a:prstGeom prst="rect">
            <a:avLst/>
          </a:prstGeom>
          <a:noFill/>
        </p:spPr>
        <p:txBody>
          <a:bodyPr wrap="square" rtlCol="0">
            <a:spAutoFit/>
          </a:bodyPr>
          <a:lstStyle/>
          <a:p>
            <a:r>
              <a:rPr lang="es-ES" sz="2800" dirty="0" smtClean="0">
                <a:latin typeface="Tahoma" panose="020B0604030504040204" pitchFamily="34" charset="0"/>
                <a:ea typeface="Tahoma" panose="020B0604030504040204" pitchFamily="34" charset="0"/>
                <a:cs typeface="Tahoma" panose="020B0604030504040204" pitchFamily="34" charset="0"/>
              </a:rPr>
              <a:t>Administración 2019 - 2023</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
        <p:nvSpPr>
          <p:cNvPr id="8" name="Rectángulo 7"/>
          <p:cNvSpPr/>
          <p:nvPr/>
        </p:nvSpPr>
        <p:spPr>
          <a:xfrm>
            <a:off x="1571223" y="2425804"/>
            <a:ext cx="9105364" cy="1456809"/>
          </a:xfrm>
          <a:prstGeom prst="rect">
            <a:avLst/>
          </a:prstGeom>
        </p:spPr>
        <p:txBody>
          <a:bodyPr wrap="square">
            <a:spAutoFit/>
          </a:bodyPr>
          <a:lstStyle/>
          <a:p>
            <a:pPr algn="ctr">
              <a:spcAft>
                <a:spcPts val="1950"/>
              </a:spcAft>
            </a:pPr>
            <a:r>
              <a:rPr lang="es-ES" sz="3600" b="1" dirty="0" smtClean="0">
                <a:effectLst/>
                <a:latin typeface="Tahoma" panose="020B0604030504040204" pitchFamily="34" charset="0"/>
                <a:ea typeface="Tahoma" panose="020B0604030504040204" pitchFamily="34" charset="0"/>
                <a:cs typeface="Tahoma" panose="020B0604030504040204" pitchFamily="34" charset="0"/>
              </a:rPr>
              <a:t>RENDICIÓN DE CUENTAS </a:t>
            </a:r>
          </a:p>
          <a:p>
            <a:pPr algn="ctr">
              <a:spcAft>
                <a:spcPts val="1950"/>
              </a:spcAft>
            </a:pPr>
            <a:r>
              <a:rPr lang="es-ES" sz="3600" b="1" dirty="0" smtClean="0">
                <a:latin typeface="Tahoma" panose="020B0604030504040204" pitchFamily="34" charset="0"/>
                <a:ea typeface="Tahoma" panose="020B0604030504040204" pitchFamily="34" charset="0"/>
                <a:cs typeface="Tahoma" panose="020B0604030504040204" pitchFamily="34" charset="0"/>
              </a:rPr>
              <a:t>2020</a:t>
            </a:r>
            <a:endParaRPr lang="es-EC" sz="36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p:cNvSpPr txBox="1"/>
          <p:nvPr/>
        </p:nvSpPr>
        <p:spPr>
          <a:xfrm>
            <a:off x="2240924" y="4275786"/>
            <a:ext cx="7778839" cy="1200329"/>
          </a:xfrm>
          <a:prstGeom prst="rect">
            <a:avLst/>
          </a:prstGeom>
          <a:noFill/>
        </p:spPr>
        <p:txBody>
          <a:bodyPr wrap="square" rtlCol="0">
            <a:spAutoFit/>
          </a:bodyPr>
          <a:lstStyle/>
          <a:p>
            <a:pPr algn="ctr"/>
            <a:r>
              <a:rPr lang="es-ES" sz="3600" dirty="0" smtClean="0">
                <a:latin typeface="Tahoma" panose="020B0604030504040204" pitchFamily="34" charset="0"/>
                <a:ea typeface="Tahoma" panose="020B0604030504040204" pitchFamily="34" charset="0"/>
                <a:cs typeface="Tahoma" panose="020B0604030504040204" pitchFamily="34" charset="0"/>
              </a:rPr>
              <a:t>Jinson Murrieta Cedeño</a:t>
            </a:r>
          </a:p>
          <a:p>
            <a:pPr algn="ctr"/>
            <a:r>
              <a:rPr lang="es-ES" sz="3600" dirty="0" smtClean="0">
                <a:latin typeface="Tahoma" panose="020B0604030504040204" pitchFamily="34" charset="0"/>
                <a:ea typeface="Tahoma" panose="020B0604030504040204" pitchFamily="34" charset="0"/>
                <a:cs typeface="Tahoma" panose="020B0604030504040204" pitchFamily="34" charset="0"/>
              </a:rPr>
              <a:t> </a:t>
            </a:r>
            <a:r>
              <a:rPr lang="es-ES" sz="3600" b="1" dirty="0" smtClean="0">
                <a:latin typeface="Tahoma" panose="020B0604030504040204" pitchFamily="34" charset="0"/>
                <a:ea typeface="Tahoma" panose="020B0604030504040204" pitchFamily="34" charset="0"/>
                <a:cs typeface="Tahoma" panose="020B0604030504040204" pitchFamily="34" charset="0"/>
              </a:rPr>
              <a:t>CONCEJAL </a:t>
            </a:r>
            <a:endParaRPr lang="es-EC"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193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79744" y="1815153"/>
            <a:ext cx="8428781" cy="4300834"/>
          </a:xfrm>
        </p:spPr>
        <p:txBody>
          <a:bodyPr/>
          <a:lstStyle/>
          <a:p>
            <a:pPr marL="0" lvl="0" indent="0" algn="just">
              <a:buNone/>
            </a:pPr>
            <a:r>
              <a:rPr lang="es-ES" dirty="0">
                <a:solidFill>
                  <a:schemeClr val="tx1"/>
                </a:solidFill>
                <a:latin typeface="Tahoma" pitchFamily="34" charset="0"/>
                <a:ea typeface="Tahoma" pitchFamily="34" charset="0"/>
                <a:cs typeface="Tahoma" pitchFamily="34" charset="0"/>
              </a:rPr>
              <a:t>En apoyo al deporte y como su Presidente de la Comisión de Educación, Cultura Turismo y Deporte no desmayo entregando uniforme deportivo con el fin de que la juventud sigan participando en los campeonatos deportivos, </a:t>
            </a:r>
            <a:r>
              <a:rPr lang="es-MX" dirty="0">
                <a:solidFill>
                  <a:schemeClr val="tx1"/>
                </a:solidFill>
                <a:latin typeface="Tahoma" pitchFamily="34" charset="0"/>
                <a:ea typeface="Tahoma" pitchFamily="34" charset="0"/>
                <a:cs typeface="Tahoma" pitchFamily="34" charset="0"/>
              </a:rPr>
              <a:t>garantizando el derecho a la vida, desde su concepción; a la integridad física y psíquica; a la salud integral y nutrición; con la seguridad social, a tener una familia y disfrutar de la convivencia familiar y </a:t>
            </a:r>
            <a:r>
              <a:rPr lang="es-MX" dirty="0" smtClean="0">
                <a:solidFill>
                  <a:schemeClr val="tx1"/>
                </a:solidFill>
                <a:latin typeface="Tahoma" pitchFamily="34" charset="0"/>
                <a:ea typeface="Tahoma" pitchFamily="34" charset="0"/>
                <a:cs typeface="Tahoma" pitchFamily="34" charset="0"/>
              </a:rPr>
              <a:t>comunitaria.</a:t>
            </a:r>
            <a:endParaRPr lang="es-EC" dirty="0">
              <a:solidFill>
                <a:schemeClr val="tx1"/>
              </a:solidFill>
              <a:latin typeface="Tahoma" pitchFamily="34" charset="0"/>
              <a:ea typeface="Tahoma" pitchFamily="34" charset="0"/>
              <a:cs typeface="Tahoma"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45172" y="213776"/>
            <a:ext cx="7000347" cy="1009718"/>
          </a:xfrm>
          <a:prstGeom prst="rect">
            <a:avLst/>
          </a:prstGeom>
          <a:noFill/>
          <a:ln>
            <a:noFill/>
          </a:ln>
        </p:spPr>
      </p:pic>
      <p:pic>
        <p:nvPicPr>
          <p:cNvPr id="6" name="5 Imagen" descr="H:\FOTOS EVELIO\6 FEBRERO ENTREG CHAVACO.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408" y="3992451"/>
            <a:ext cx="2879553" cy="1917945"/>
          </a:xfrm>
          <a:prstGeom prst="rect">
            <a:avLst/>
          </a:prstGeom>
          <a:noFill/>
          <a:ln>
            <a:noFill/>
          </a:ln>
        </p:spPr>
      </p:pic>
    </p:spTree>
    <p:extLst>
      <p:ext uri="{BB962C8B-B14F-4D97-AF65-F5344CB8AC3E}">
        <p14:creationId xmlns:p14="http://schemas.microsoft.com/office/powerpoint/2010/main" val="151150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49009" y="1490296"/>
            <a:ext cx="8395373" cy="4910503"/>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En compañía del Señor Alcalde, compañeros ediles participe en el día Internacional de los humedales acto que estuvo a cargo del Ministerio del Ambiente, el GAD Municipal del Cantón Palenque, y Universidad de Guayaquil, el mismo que se desarrolló en el Recinto la Cecilia en el “Humedal las Garzas”, de la misma manera se llevó a cabo la Reforestación de la Unidad Lautaro Aspiazu Sedeño, así mismo se firmó el acta de compromiso para el área de Conservación de Uso Sostenibles (ACUS), donde estuvieron presente el Ing. José Benítez en representación de la Universidad de Guayaquil, Autoridades del Cantón, funcionarios del GAD Palenque, miembros de la Policía Nacional.</a:t>
            </a:r>
          </a:p>
          <a:p>
            <a:pPr marL="0" indent="0">
              <a:buNone/>
            </a:pPr>
            <a:endParaRPr lang="es-EC"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648" y="4090030"/>
            <a:ext cx="2795873" cy="1963040"/>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263" y="4090030"/>
            <a:ext cx="2801948" cy="2053193"/>
          </a:xfrm>
          <a:prstGeom prst="rect">
            <a:avLst/>
          </a:prstGeom>
          <a:noFill/>
          <a:ln>
            <a:noFill/>
          </a:ln>
        </p:spPr>
      </p:pic>
    </p:spTree>
    <p:extLst>
      <p:ext uri="{BB962C8B-B14F-4D97-AF65-F5344CB8AC3E}">
        <p14:creationId xmlns:p14="http://schemas.microsoft.com/office/powerpoint/2010/main" val="198584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48919" y="1519003"/>
            <a:ext cx="8777972" cy="4224973"/>
          </a:xfrm>
        </p:spPr>
        <p:txBody>
          <a:bodyPr>
            <a:normAutofit/>
          </a:bodyPr>
          <a:lstStyle/>
          <a:p>
            <a:pPr marL="0" lvl="0" indent="0" algn="just">
              <a:buNone/>
            </a:pPr>
            <a:r>
              <a:rPr lang="es-EC" sz="2200" dirty="0" smtClean="0">
                <a:solidFill>
                  <a:schemeClr val="tx1"/>
                </a:solidFill>
                <a:latin typeface="Tahoma" pitchFamily="34" charset="0"/>
                <a:ea typeface="Tahoma" pitchFamily="34" charset="0"/>
                <a:cs typeface="Tahoma" pitchFamily="34" charset="0"/>
              </a:rPr>
              <a:t>He participado en la Reforestación de Arboles que se realizo en </a:t>
            </a:r>
            <a:r>
              <a:rPr lang="es-EC" sz="2200" dirty="0">
                <a:solidFill>
                  <a:schemeClr val="tx1"/>
                </a:solidFill>
                <a:latin typeface="Tahoma" pitchFamily="34" charset="0"/>
                <a:ea typeface="Tahoma" pitchFamily="34" charset="0"/>
                <a:cs typeface="Tahoma" pitchFamily="34" charset="0"/>
              </a:rPr>
              <a:t>la Unidad Educativa Lautaro Aspiazu </a:t>
            </a:r>
            <a:r>
              <a:rPr lang="es-EC" sz="2200" dirty="0" smtClean="0">
                <a:solidFill>
                  <a:schemeClr val="tx1"/>
                </a:solidFill>
                <a:latin typeface="Tahoma" pitchFamily="34" charset="0"/>
                <a:ea typeface="Tahoma" pitchFamily="34" charset="0"/>
                <a:cs typeface="Tahoma" pitchFamily="34" charset="0"/>
              </a:rPr>
              <a:t>Sedeño, </a:t>
            </a:r>
            <a:r>
              <a:rPr lang="es-EC" sz="2200" dirty="0">
                <a:solidFill>
                  <a:schemeClr val="tx1"/>
                </a:solidFill>
                <a:latin typeface="Tahoma" pitchFamily="34" charset="0"/>
                <a:ea typeface="Tahoma" pitchFamily="34" charset="0"/>
                <a:cs typeface="Tahoma" pitchFamily="34" charset="0"/>
              </a:rPr>
              <a:t>así mismo estuvieron presente el Señor Alcalde, los compañeros Concejales, Autoridades de la Unidad Educativa, y Alumnados.</a:t>
            </a:r>
          </a:p>
          <a:p>
            <a:pPr marL="0" indent="0" algn="just">
              <a:buNone/>
            </a:pPr>
            <a:endParaRPr lang="es-ES" sz="2200"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250812" y="167425"/>
            <a:ext cx="7000347" cy="1009718"/>
          </a:xfrm>
          <a:prstGeom prst="rect">
            <a:avLst/>
          </a:prstGeom>
          <a:noFill/>
          <a:ln>
            <a:noFill/>
          </a:ln>
        </p:spPr>
      </p:pic>
      <p:pic>
        <p:nvPicPr>
          <p:cNvPr id="7" name="6 Imagen" descr="C:\Users\AA.PP2\Desktop\KABA\KAIBER\todo 2 de febrero lautar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842" y="3278145"/>
            <a:ext cx="3201662" cy="2254742"/>
          </a:xfrm>
          <a:prstGeom prst="rect">
            <a:avLst/>
          </a:prstGeom>
          <a:noFill/>
          <a:ln>
            <a:noFill/>
          </a:ln>
        </p:spPr>
      </p:pic>
    </p:spTree>
    <p:extLst>
      <p:ext uri="{BB962C8B-B14F-4D97-AF65-F5344CB8AC3E}">
        <p14:creationId xmlns:p14="http://schemas.microsoft.com/office/powerpoint/2010/main" val="14180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1178" y="1540188"/>
            <a:ext cx="8611246" cy="4500003"/>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Realice recorrido en compañía del Director Administrativo, y varios funcionarios mas del GAD </a:t>
            </a:r>
            <a:r>
              <a:rPr lang="es-EC" dirty="0" smtClean="0">
                <a:solidFill>
                  <a:schemeClr val="tx1"/>
                </a:solidFill>
                <a:latin typeface="Tahoma" pitchFamily="34" charset="0"/>
                <a:ea typeface="Tahoma" pitchFamily="34" charset="0"/>
                <a:cs typeface="Tahoma" pitchFamily="34" charset="0"/>
              </a:rPr>
              <a:t>Municipal, </a:t>
            </a:r>
            <a:r>
              <a:rPr lang="es-EC" dirty="0">
                <a:solidFill>
                  <a:schemeClr val="tx1"/>
                </a:solidFill>
                <a:latin typeface="Tahoma" pitchFamily="34" charset="0"/>
                <a:ea typeface="Tahoma" pitchFamily="34" charset="0"/>
                <a:cs typeface="Tahoma" pitchFamily="34" charset="0"/>
              </a:rPr>
              <a:t>al recinto el Naranjo con el objeto de constatar los trabajos que se vienen realizando en el Puente, el mismo que se está realizando en Convenio entre el Gobierno Provincial de Los Ríos y el GAD Palenque, obra que beneficia a cientos de </a:t>
            </a:r>
            <a:r>
              <a:rPr lang="es-EC" dirty="0" smtClean="0">
                <a:solidFill>
                  <a:schemeClr val="tx1"/>
                </a:solidFill>
                <a:latin typeface="Tahoma" pitchFamily="34" charset="0"/>
                <a:ea typeface="Tahoma" pitchFamily="34" charset="0"/>
                <a:cs typeface="Tahoma" pitchFamily="34" charset="0"/>
              </a:rPr>
              <a:t>agricultores.</a:t>
            </a:r>
            <a:endParaRPr lang="es-EC" dirty="0">
              <a:solidFill>
                <a:schemeClr val="tx1"/>
              </a:solidFill>
              <a:latin typeface="Tahoma" pitchFamily="34" charset="0"/>
              <a:ea typeface="Tahoma" pitchFamily="34" charset="0"/>
              <a:cs typeface="Tahoma" pitchFamily="34" charset="0"/>
            </a:endParaRPr>
          </a:p>
          <a:p>
            <a:pPr marL="0" indent="0">
              <a:buNone/>
            </a:pPr>
            <a:endParaRPr lang="es-EC" dirty="0"/>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6370" y="3174470"/>
            <a:ext cx="2394729" cy="2460035"/>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103" y="3206667"/>
            <a:ext cx="2853044" cy="2266853"/>
          </a:xfrm>
          <a:prstGeom prst="rect">
            <a:avLst/>
          </a:prstGeom>
          <a:noFill/>
          <a:ln>
            <a:noFill/>
          </a:ln>
        </p:spPr>
      </p:pic>
    </p:spTree>
    <p:extLst>
      <p:ext uri="{BB962C8B-B14F-4D97-AF65-F5344CB8AC3E}">
        <p14:creationId xmlns:p14="http://schemas.microsoft.com/office/powerpoint/2010/main" val="73659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13403" y="1728865"/>
            <a:ext cx="8504555" cy="4208296"/>
          </a:xfrm>
        </p:spPr>
        <p:txBody>
          <a:bodyPr/>
          <a:lstStyle/>
          <a:p>
            <a:pPr marL="0" lvl="0" indent="0" algn="just">
              <a:buNone/>
            </a:pPr>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Como miembro de la Comisión de Educación, Cultura, </a:t>
            </a:r>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Deporte, y Saluda </a:t>
            </a:r>
            <a:r>
              <a:rPr lang="es-EC" dirty="0">
                <a:solidFill>
                  <a:schemeClr val="tx1"/>
                </a:solidFill>
                <a:latin typeface="Tahoma" pitchFamily="34" charset="0"/>
                <a:ea typeface="Tahoma" pitchFamily="34" charset="0"/>
                <a:cs typeface="Tahoma" pitchFamily="34" charset="0"/>
              </a:rPr>
              <a:t>participe en un encuentro </a:t>
            </a:r>
            <a:r>
              <a:rPr lang="es-EC" dirty="0" smtClean="0">
                <a:solidFill>
                  <a:schemeClr val="tx1"/>
                </a:solidFill>
                <a:latin typeface="Tahoma" pitchFamily="34" charset="0"/>
                <a:ea typeface="Tahoma" pitchFamily="34" charset="0"/>
                <a:cs typeface="Tahoma" pitchFamily="34" charset="0"/>
              </a:rPr>
              <a:t>deportivos </a:t>
            </a:r>
            <a:r>
              <a:rPr lang="es-EC" dirty="0">
                <a:solidFill>
                  <a:schemeClr val="tx1"/>
                </a:solidFill>
                <a:latin typeface="Tahoma" pitchFamily="34" charset="0"/>
                <a:ea typeface="Tahoma" pitchFamily="34" charset="0"/>
                <a:cs typeface="Tahoma" pitchFamily="34" charset="0"/>
              </a:rPr>
              <a:t>con niños y niñas del sector el Naranjo, donde nos comprometimos en arreglarles la cancha ya que es de mucho </a:t>
            </a:r>
            <a:r>
              <a:rPr lang="es-EC" dirty="0" smtClean="0">
                <a:solidFill>
                  <a:schemeClr val="tx1"/>
                </a:solidFill>
                <a:latin typeface="Tahoma" pitchFamily="34" charset="0"/>
                <a:ea typeface="Tahoma" pitchFamily="34" charset="0"/>
                <a:cs typeface="Tahoma" pitchFamily="34" charset="0"/>
              </a:rPr>
              <a:t>beneficio para </a:t>
            </a:r>
            <a:r>
              <a:rPr lang="es-EC" dirty="0">
                <a:solidFill>
                  <a:schemeClr val="tx1"/>
                </a:solidFill>
                <a:latin typeface="Tahoma" pitchFamily="34" charset="0"/>
                <a:ea typeface="Tahoma" pitchFamily="34" charset="0"/>
                <a:cs typeface="Tahoma" pitchFamily="34" charset="0"/>
              </a:rPr>
              <a:t>la recreación tanto de los niños como jóvenes y como no decir de las personas adulta que en sus tiempos libres hagan deporte.</a:t>
            </a:r>
          </a:p>
          <a:p>
            <a:pPr marL="0" indent="0" algn="just">
              <a:buNone/>
            </a:pPr>
            <a:endParaRPr lang="es-EC" dirty="0">
              <a:solidFill>
                <a:schemeClr val="tx1"/>
              </a:solidFill>
            </a:endParaRPr>
          </a:p>
          <a:p>
            <a:pPr marL="0" indent="0" algn="just">
              <a:buNone/>
            </a:pP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681" y="3570667"/>
            <a:ext cx="2920218" cy="2160431"/>
          </a:xfrm>
          <a:prstGeom prst="rect">
            <a:avLst/>
          </a:prstGeom>
          <a:noFill/>
          <a:ln>
            <a:noFill/>
          </a:ln>
        </p:spPr>
      </p:pic>
    </p:spTree>
    <p:extLst>
      <p:ext uri="{BB962C8B-B14F-4D97-AF65-F5344CB8AC3E}">
        <p14:creationId xmlns:p14="http://schemas.microsoft.com/office/powerpoint/2010/main" val="12413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0824" y="1827061"/>
            <a:ext cx="8464997" cy="3777622"/>
          </a:xfrm>
        </p:spPr>
        <p:txBody>
          <a:bodyPr/>
          <a:lstStyle/>
          <a:p>
            <a:pPr marL="0" lvl="0" indent="0" algn="just">
              <a:buNone/>
            </a:pPr>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Siguiendo con lo encomendado me </a:t>
            </a:r>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dirigí </a:t>
            </a:r>
            <a:r>
              <a:rPr lang="es-ES" dirty="0" smtClean="0">
                <a:solidFill>
                  <a:schemeClr val="tx1"/>
                </a:solidFill>
                <a:latin typeface="Tahoma" pitchFamily="34" charset="0"/>
                <a:ea typeface="Tahoma" pitchFamily="34" charset="0"/>
                <a:cs typeface="Tahoma" pitchFamily="34" charset="0"/>
              </a:rPr>
              <a:t>hasta </a:t>
            </a:r>
            <a:r>
              <a:rPr lang="es-ES" dirty="0">
                <a:solidFill>
                  <a:schemeClr val="tx1"/>
                </a:solidFill>
                <a:latin typeface="Tahoma" pitchFamily="34" charset="0"/>
                <a:ea typeface="Tahoma" pitchFamily="34" charset="0"/>
                <a:cs typeface="Tahoma" pitchFamily="34" charset="0"/>
              </a:rPr>
              <a:t>el recinto Bajo Hondo en compañía de compañero </a:t>
            </a:r>
            <a:r>
              <a:rPr lang="es-ES" dirty="0" err="1">
                <a:solidFill>
                  <a:schemeClr val="tx1"/>
                </a:solidFill>
                <a:latin typeface="Tahoma" pitchFamily="34" charset="0"/>
                <a:ea typeface="Tahoma" pitchFamily="34" charset="0"/>
                <a:cs typeface="Tahoma" pitchFamily="34" charset="0"/>
              </a:rPr>
              <a:t>Tlgo</a:t>
            </a:r>
            <a:r>
              <a:rPr lang="es-ES" dirty="0">
                <a:solidFill>
                  <a:schemeClr val="tx1"/>
                </a:solidFill>
                <a:latin typeface="Tahoma" pitchFamily="34" charset="0"/>
                <a:ea typeface="Tahoma" pitchFamily="34" charset="0"/>
                <a:cs typeface="Tahoma" pitchFamily="34" charset="0"/>
              </a:rPr>
              <a:t>. Evelio Villamar Barboto, ya que los miembros de la Asociación Campesino Autónomos “4 de Marzo” del mismo sector nos habían invitado a una reunión trabajo, donde nos solicitaron se les </a:t>
            </a:r>
            <a:r>
              <a:rPr lang="es-ES" dirty="0" smtClean="0">
                <a:solidFill>
                  <a:schemeClr val="tx1"/>
                </a:solidFill>
                <a:latin typeface="Tahoma" pitchFamily="34" charset="0"/>
                <a:ea typeface="Tahoma" pitchFamily="34" charset="0"/>
                <a:cs typeface="Tahoma" pitchFamily="34" charset="0"/>
              </a:rPr>
              <a:t>re bacheo de la vía, </a:t>
            </a:r>
            <a:r>
              <a:rPr lang="es-ES" dirty="0">
                <a:solidFill>
                  <a:schemeClr val="tx1"/>
                </a:solidFill>
                <a:latin typeface="Tahoma" pitchFamily="34" charset="0"/>
                <a:ea typeface="Tahoma" pitchFamily="34" charset="0"/>
                <a:cs typeface="Tahoma" pitchFamily="34" charset="0"/>
              </a:rPr>
              <a:t>y las lomas les bajen, así mismo agradecieron por el mejoramiento del puente que ya que tenia mucho tiempo que no se le daba un mantenimiento.</a:t>
            </a:r>
            <a:endParaRPr lang="es-EC" dirty="0">
              <a:solidFill>
                <a:schemeClr val="tx1"/>
              </a:solidFill>
              <a:latin typeface="Tahoma" pitchFamily="34" charset="0"/>
              <a:ea typeface="Tahoma" pitchFamily="34" charset="0"/>
              <a:cs typeface="Tahoma" pitchFamily="34" charset="0"/>
            </a:endParaRPr>
          </a:p>
          <a:p>
            <a:pPr marL="0" indent="0" algn="just">
              <a:buNone/>
            </a:pPr>
            <a:endParaRPr lang="es-ES"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930" y="3633869"/>
            <a:ext cx="2285445" cy="1839652"/>
          </a:xfrm>
          <a:prstGeom prst="rect">
            <a:avLst/>
          </a:prstGeom>
          <a:noFill/>
          <a:ln>
            <a:noFill/>
          </a:ln>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381" y="3633867"/>
            <a:ext cx="2401039" cy="1839653"/>
          </a:xfrm>
          <a:prstGeom prst="rect">
            <a:avLst/>
          </a:prstGeom>
          <a:noFill/>
          <a:ln>
            <a:noFill/>
          </a:ln>
        </p:spPr>
      </p:pic>
    </p:spTree>
    <p:extLst>
      <p:ext uri="{BB962C8B-B14F-4D97-AF65-F5344CB8AC3E}">
        <p14:creationId xmlns:p14="http://schemas.microsoft.com/office/powerpoint/2010/main" val="45349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75262" y="1661375"/>
            <a:ext cx="8272535" cy="4087066"/>
          </a:xfrm>
        </p:spPr>
        <p:txBody>
          <a:bodyPr/>
          <a:lstStyle/>
          <a:p>
            <a:pPr marL="0" lvl="0" indent="0" algn="just">
              <a:buNone/>
            </a:pPr>
            <a:r>
              <a:rPr lang="es-ES" dirty="0" smtClean="0">
                <a:solidFill>
                  <a:schemeClr val="tx1"/>
                </a:solidFill>
                <a:latin typeface="Tahoma" panose="020B0604030504040204" pitchFamily="34" charset="0"/>
                <a:ea typeface="Tahoma" panose="020B0604030504040204" pitchFamily="34" charset="0"/>
                <a:cs typeface="Tahoma" panose="020B0604030504040204" pitchFamily="34" charset="0"/>
              </a:rPr>
              <a:t>Siempre apoyando al deporte de los niños, jóvenes, y adultos junto </a:t>
            </a:r>
            <a:r>
              <a:rPr lang="es-ES" dirty="0">
                <a:solidFill>
                  <a:schemeClr val="tx1"/>
                </a:solidFill>
                <a:latin typeface="Tahoma" pitchFamily="34" charset="0"/>
                <a:ea typeface="Tahoma" pitchFamily="34" charset="0"/>
                <a:cs typeface="Tahoma" pitchFamily="34" charset="0"/>
              </a:rPr>
              <a:t>con los compañeros ediles </a:t>
            </a:r>
            <a:r>
              <a:rPr lang="es-ES" dirty="0" err="1">
                <a:solidFill>
                  <a:schemeClr val="tx1"/>
                </a:solidFill>
                <a:latin typeface="Tahoma" pitchFamily="34" charset="0"/>
                <a:ea typeface="Tahoma" pitchFamily="34" charset="0"/>
                <a:cs typeface="Tahoma" pitchFamily="34" charset="0"/>
              </a:rPr>
              <a:t>Tlgo</a:t>
            </a:r>
            <a:r>
              <a:rPr lang="es-ES" dirty="0">
                <a:solidFill>
                  <a:schemeClr val="tx1"/>
                </a:solidFill>
                <a:latin typeface="Tahoma" pitchFamily="34" charset="0"/>
                <a:ea typeface="Tahoma" pitchFamily="34" charset="0"/>
                <a:cs typeface="Tahoma" pitchFamily="34" charset="0"/>
              </a:rPr>
              <a:t>. Evelio Villamar Barboto, Daniel Álvarez Díaz, nos trasladamos al sector Alto Palenque con el objeto de entregarles unos equipos deportivos a un grupo de señora que hacen participe en los campeonatos barriales para que no desmaye el espíritu deportivo.</a:t>
            </a:r>
            <a:endParaRPr lang="es-EC" dirty="0">
              <a:solidFill>
                <a:schemeClr val="tx1"/>
              </a:solidFill>
              <a:latin typeface="Tahoma" pitchFamily="34" charset="0"/>
              <a:ea typeface="Tahoma" pitchFamily="34" charset="0"/>
              <a:cs typeface="Tahoma" pitchFamily="34" charset="0"/>
            </a:endParaRPr>
          </a:p>
          <a:p>
            <a:pPr marL="0" indent="0" algn="just">
              <a:buNone/>
            </a:pPr>
            <a:endParaRPr lang="es-E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7736" y="3428999"/>
            <a:ext cx="2845802" cy="2096037"/>
          </a:xfrm>
          <a:prstGeom prst="rect">
            <a:avLst/>
          </a:prstGeom>
          <a:noFill/>
          <a:ln>
            <a:noFill/>
          </a:ln>
        </p:spPr>
      </p:pic>
    </p:spTree>
    <p:extLst>
      <p:ext uri="{BB962C8B-B14F-4D97-AF65-F5344CB8AC3E}">
        <p14:creationId xmlns:p14="http://schemas.microsoft.com/office/powerpoint/2010/main" val="34163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70910" y="1713875"/>
            <a:ext cx="8653411" cy="3777622"/>
          </a:xfrm>
        </p:spPr>
        <p:txBody>
          <a:bodyPr/>
          <a:lstStyle/>
          <a:p>
            <a:pPr marL="0" lvl="0" indent="0" algn="just">
              <a:buNone/>
            </a:pPr>
            <a:r>
              <a:rPr lang="es-EC" dirty="0" smtClean="0">
                <a:solidFill>
                  <a:schemeClr val="tx1"/>
                </a:solidFill>
                <a:latin typeface="Tahoma" pitchFamily="34" charset="0"/>
                <a:ea typeface="Tahoma" pitchFamily="34" charset="0"/>
                <a:cs typeface="Tahoma" pitchFamily="34" charset="0"/>
              </a:rPr>
              <a:t>Participe  </a:t>
            </a:r>
            <a:r>
              <a:rPr lang="es-EC" dirty="0">
                <a:solidFill>
                  <a:schemeClr val="tx1"/>
                </a:solidFill>
                <a:latin typeface="Tahoma" pitchFamily="34" charset="0"/>
                <a:ea typeface="Tahoma" pitchFamily="34" charset="0"/>
                <a:cs typeface="Tahoma" pitchFamily="34" charset="0"/>
              </a:rPr>
              <a:t>en la sala de Sesiones del GAD Palenque en compañía de los compañeros ediles Lcda. Anita Vergara, Sra. Isabel Herrera, Daniel Álvarez y </a:t>
            </a:r>
            <a:r>
              <a:rPr lang="es-EC" dirty="0" err="1">
                <a:solidFill>
                  <a:schemeClr val="tx1"/>
                </a:solidFill>
                <a:latin typeface="Tahoma" pitchFamily="34" charset="0"/>
                <a:ea typeface="Tahoma" pitchFamily="34" charset="0"/>
                <a:cs typeface="Tahoma" pitchFamily="34" charset="0"/>
              </a:rPr>
              <a:t>Tlgo</a:t>
            </a:r>
            <a:r>
              <a:rPr lang="es-EC" dirty="0">
                <a:solidFill>
                  <a:schemeClr val="tx1"/>
                </a:solidFill>
                <a:latin typeface="Tahoma" pitchFamily="34" charset="0"/>
                <a:ea typeface="Tahoma" pitchFamily="34" charset="0"/>
                <a:cs typeface="Tahoma" pitchFamily="34" charset="0"/>
              </a:rPr>
              <a:t>. Evelio Villamar, y los Señores Ab. Raúl Salazar; Secretario General y Ab. Jorge Moran Pulido en ese entonces Procurador Sindico, donde pudimos analizar algunas ordenanzas para luego ser aprobada en concejo.</a:t>
            </a:r>
          </a:p>
          <a:p>
            <a:pPr marL="0" indent="0" algn="just">
              <a:buNone/>
            </a:pPr>
            <a:endParaRPr lang="es-ES" dirty="0">
              <a:solidFill>
                <a:schemeClr val="tx1"/>
              </a:solidFill>
            </a:endParaRPr>
          </a:p>
          <a:p>
            <a:pPr marL="0" indent="0" algn="just">
              <a:buNone/>
            </a:pPr>
            <a:endParaRPr lang="es-EC" dirty="0">
              <a:solidFill>
                <a:schemeClr val="tx1"/>
              </a:solidFill>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97443" y="175139"/>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6664" y="3366195"/>
            <a:ext cx="2998383" cy="2184599"/>
          </a:xfrm>
          <a:prstGeom prst="rect">
            <a:avLst/>
          </a:prstGeom>
          <a:noFill/>
          <a:ln>
            <a:noFill/>
          </a:ln>
        </p:spPr>
      </p:pic>
    </p:spTree>
    <p:extLst>
      <p:ext uri="{BB962C8B-B14F-4D97-AF65-F5344CB8AC3E}">
        <p14:creationId xmlns:p14="http://schemas.microsoft.com/office/powerpoint/2010/main" val="393596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92998" y="1455313"/>
            <a:ext cx="7997222" cy="4301362"/>
          </a:xfrm>
        </p:spPr>
        <p:txBody>
          <a:bodyPr/>
          <a:lstStyle/>
          <a:p>
            <a:pPr marL="0" lvl="0" indent="0" algn="just">
              <a:buNone/>
            </a:pPr>
            <a:r>
              <a:rPr lang="es-ES" dirty="0">
                <a:solidFill>
                  <a:schemeClr val="tx1"/>
                </a:solidFill>
                <a:latin typeface="Tahoma" pitchFamily="34" charset="0"/>
                <a:ea typeface="Tahoma" pitchFamily="34" charset="0"/>
                <a:cs typeface="Tahoma" pitchFamily="34" charset="0"/>
              </a:rPr>
              <a:t>Participe </a:t>
            </a:r>
            <a:r>
              <a:rPr lang="es-ES" dirty="0" smtClean="0">
                <a:solidFill>
                  <a:schemeClr val="tx1"/>
                </a:solidFill>
                <a:latin typeface="Tahoma" pitchFamily="34" charset="0"/>
                <a:ea typeface="Tahoma" pitchFamily="34" charset="0"/>
                <a:cs typeface="Tahoma" pitchFamily="34" charset="0"/>
              </a:rPr>
              <a:t>en </a:t>
            </a:r>
            <a:r>
              <a:rPr lang="es-ES" dirty="0">
                <a:solidFill>
                  <a:schemeClr val="tx1"/>
                </a:solidFill>
                <a:latin typeface="Tahoma" pitchFamily="34" charset="0"/>
                <a:ea typeface="Tahoma" pitchFamily="34" charset="0"/>
                <a:cs typeface="Tahoma" pitchFamily="34" charset="0"/>
              </a:rPr>
              <a:t>la reunión convocada por el COE donde se trató la seguridad sobre la pandemia del </a:t>
            </a:r>
            <a:r>
              <a:rPr lang="es-ES" dirty="0" smtClean="0">
                <a:solidFill>
                  <a:schemeClr val="tx1"/>
                </a:solidFill>
                <a:latin typeface="Tahoma" pitchFamily="34" charset="0"/>
                <a:ea typeface="Tahoma" pitchFamily="34" charset="0"/>
                <a:cs typeface="Tahoma" pitchFamily="34" charset="0"/>
              </a:rPr>
              <a:t>“</a:t>
            </a:r>
            <a:r>
              <a:rPr lang="es-ES" dirty="0" err="1">
                <a:solidFill>
                  <a:schemeClr val="tx1"/>
                </a:solidFill>
                <a:latin typeface="Tahoma" pitchFamily="34" charset="0"/>
                <a:ea typeface="Tahoma" pitchFamily="34" charset="0"/>
                <a:cs typeface="Tahoma" pitchFamily="34" charset="0"/>
              </a:rPr>
              <a:t>Covid</a:t>
            </a:r>
            <a:r>
              <a:rPr lang="es-ES" dirty="0">
                <a:solidFill>
                  <a:schemeClr val="tx1"/>
                </a:solidFill>
                <a:latin typeface="Tahoma" pitchFamily="34" charset="0"/>
                <a:ea typeface="Tahoma" pitchFamily="34" charset="0"/>
                <a:cs typeface="Tahoma" pitchFamily="34" charset="0"/>
              </a:rPr>
              <a:t> 19”, que se ha presentado en todo el País y mundo entero, en dicha mesa de trabajo estuvo coordinada por el Distrito de Salud; Distrito de Educación, GAD Municipal, </a:t>
            </a:r>
            <a:r>
              <a:rPr lang="es-ES" dirty="0" smtClean="0">
                <a:solidFill>
                  <a:schemeClr val="tx1"/>
                </a:solidFill>
                <a:latin typeface="Tahoma" pitchFamily="34" charset="0"/>
                <a:ea typeface="Tahoma" pitchFamily="34" charset="0"/>
                <a:cs typeface="Tahoma" pitchFamily="34" charset="0"/>
              </a:rPr>
              <a:t>Policía Nacional, y Cuerpo </a:t>
            </a:r>
            <a:r>
              <a:rPr lang="es-ES" dirty="0">
                <a:solidFill>
                  <a:schemeClr val="tx1"/>
                </a:solidFill>
                <a:latin typeface="Tahoma" pitchFamily="34" charset="0"/>
                <a:ea typeface="Tahoma" pitchFamily="34" charset="0"/>
                <a:cs typeface="Tahoma" pitchFamily="34" charset="0"/>
              </a:rPr>
              <a:t>de Bombero, con la finalidad de buscar medidas de prevención en uso de la transportación pública y eventos masivos.</a:t>
            </a:r>
            <a:endParaRPr lang="es-EC" dirty="0">
              <a:solidFill>
                <a:schemeClr val="tx1"/>
              </a:solidFill>
              <a:latin typeface="Tahoma" pitchFamily="34" charset="0"/>
              <a:ea typeface="Tahoma" pitchFamily="34" charset="0"/>
              <a:cs typeface="Tahoma"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963" y="3535250"/>
            <a:ext cx="3357876" cy="2067060"/>
          </a:xfrm>
          <a:prstGeom prst="rect">
            <a:avLst/>
          </a:prstGeom>
          <a:noFill/>
          <a:ln>
            <a:noFill/>
          </a:ln>
        </p:spPr>
      </p:pic>
    </p:spTree>
    <p:extLst>
      <p:ext uri="{BB962C8B-B14F-4D97-AF65-F5344CB8AC3E}">
        <p14:creationId xmlns:p14="http://schemas.microsoft.com/office/powerpoint/2010/main" val="150267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2840" y="1387259"/>
            <a:ext cx="8212830" cy="4884752"/>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De acuerdo a las reuniones mantenida </a:t>
            </a:r>
            <a:r>
              <a:rPr lang="es-EC" dirty="0" smtClean="0">
                <a:solidFill>
                  <a:schemeClr val="tx1"/>
                </a:solidFill>
                <a:latin typeface="Tahoma" pitchFamily="34" charset="0"/>
                <a:ea typeface="Tahoma" pitchFamily="34" charset="0"/>
                <a:cs typeface="Tahoma" pitchFamily="34" charset="0"/>
              </a:rPr>
              <a:t>se </a:t>
            </a:r>
            <a:r>
              <a:rPr lang="es-EC" dirty="0">
                <a:solidFill>
                  <a:schemeClr val="tx1"/>
                </a:solidFill>
                <a:latin typeface="Tahoma" pitchFamily="34" charset="0"/>
                <a:ea typeface="Tahoma" pitchFamily="34" charset="0"/>
                <a:cs typeface="Tahoma" pitchFamily="34" charset="0"/>
              </a:rPr>
              <a:t>realizó la fumigación de parte del Ministerio de Salud Publica en coordinación con el GAD Municipal de Palenque, la misma que se la efectuó con la maquina termo nebulizador en varios puntos del Cantón Palenque tales como Recinto la Libertad, Jauneche, La campiña, Las Animas entre otros con la finalidad de contrarrestar los vectores portadores </a:t>
            </a:r>
            <a:r>
              <a:rPr lang="es-EC" dirty="0" smtClean="0">
                <a:solidFill>
                  <a:schemeClr val="tx1"/>
                </a:solidFill>
                <a:latin typeface="Tahoma" pitchFamily="34" charset="0"/>
                <a:ea typeface="Tahoma" pitchFamily="34" charset="0"/>
                <a:cs typeface="Tahoma" pitchFamily="34" charset="0"/>
              </a:rPr>
              <a:t>del COVID-19.</a:t>
            </a:r>
            <a:endParaRPr lang="es-EC" dirty="0">
              <a:solidFill>
                <a:schemeClr val="tx1"/>
              </a:solidFill>
              <a:latin typeface="Tahoma" pitchFamily="34" charset="0"/>
              <a:ea typeface="Tahoma" pitchFamily="34" charset="0"/>
              <a:cs typeface="Tahoma"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2050" name="Picture 2" descr="F:\FOTOS DE JINSON\WhatsApp Image 2020-11-12 at 11.26.2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302" y="3295449"/>
            <a:ext cx="2600459" cy="2777434"/>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AA.PP2\AppData\Local\Microsoft\Windows\INetCache\Content.Word\FB_IMG_16050637287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6157" y="3408385"/>
            <a:ext cx="3306175" cy="2371255"/>
          </a:xfrm>
          <a:prstGeom prst="rect">
            <a:avLst/>
          </a:prstGeom>
          <a:noFill/>
          <a:ln>
            <a:noFill/>
          </a:ln>
        </p:spPr>
      </p:pic>
    </p:spTree>
    <p:extLst>
      <p:ext uri="{BB962C8B-B14F-4D97-AF65-F5344CB8AC3E}">
        <p14:creationId xmlns:p14="http://schemas.microsoft.com/office/powerpoint/2010/main" val="63740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40166" y="1533099"/>
            <a:ext cx="8915400" cy="476006"/>
          </a:xfrm>
        </p:spPr>
        <p:txBody>
          <a:bodyPr>
            <a:normAutofit fontScale="92500" lnSpcReduction="20000"/>
          </a:bodyPr>
          <a:lstStyle/>
          <a:p>
            <a:pPr marL="0" indent="0" algn="just">
              <a:buNone/>
            </a:pPr>
            <a:r>
              <a:rPr lang="es-EC" sz="3200" b="1" dirty="0">
                <a:solidFill>
                  <a:schemeClr val="tx1"/>
                </a:solidFill>
                <a:latin typeface="Tahoma" panose="020B0604030504040204" pitchFamily="34" charset="0"/>
                <a:ea typeface="Tahoma" panose="020B0604030504040204" pitchFamily="34" charset="0"/>
                <a:cs typeface="Tahoma" panose="020B0604030504040204" pitchFamily="34" charset="0"/>
              </a:rPr>
              <a:t>Actividades Legislativas</a:t>
            </a:r>
            <a:r>
              <a:rPr lang="es-EC"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s-EC" sz="32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997693" y="243378"/>
            <a:ext cx="7000347" cy="1009718"/>
          </a:xfrm>
          <a:prstGeom prst="rect">
            <a:avLst/>
          </a:prstGeom>
          <a:noFill/>
          <a:ln>
            <a:noFill/>
          </a:ln>
        </p:spPr>
      </p:pic>
      <p:sp>
        <p:nvSpPr>
          <p:cNvPr id="6" name="Marcador de contenido 2"/>
          <p:cNvSpPr txBox="1">
            <a:spLocks/>
          </p:cNvSpPr>
          <p:nvPr/>
        </p:nvSpPr>
        <p:spPr>
          <a:xfrm>
            <a:off x="1962893" y="2259963"/>
            <a:ext cx="8915400" cy="39862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41 Sesiones </a:t>
            </a:r>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Ordinarias </a:t>
            </a:r>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del Concejo Municipal del GAD Municipal del Cantón Palenque. </a:t>
            </a:r>
            <a:endParaRPr lang="es-EC"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8 Sesiones </a:t>
            </a:r>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Extraordinarias </a:t>
            </a:r>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del Concejo Municipal del GAD Municipal del Cantón </a:t>
            </a:r>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Palenque. </a:t>
            </a:r>
          </a:p>
          <a:p>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Aprobamos 12 Ordenanzas. </a:t>
            </a:r>
          </a:p>
          <a:p>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15 Resoluciones Administrativas</a:t>
            </a:r>
            <a:endPar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C" dirty="0" smtClean="0">
                <a:solidFill>
                  <a:schemeClr val="tx1"/>
                </a:solidFill>
                <a:latin typeface="Tahoma" panose="020B0604030504040204" pitchFamily="34" charset="0"/>
                <a:ea typeface="Tahoma" panose="020B0604030504040204" pitchFamily="34" charset="0"/>
                <a:cs typeface="Tahoma" panose="020B0604030504040204" pitchFamily="34" charset="0"/>
              </a:rPr>
              <a:t>Aprobación de 6 Procesos de Adjudicación y Venta de Terrenos Municipales, Ubicados en la zona Urbana y zona Rural de Expansión Urbana del Cantón Palenque.</a:t>
            </a:r>
          </a:p>
          <a:p>
            <a:pPr algn="just"/>
            <a:r>
              <a:rPr lang="es-EC">
                <a:solidFill>
                  <a:schemeClr val="tx1"/>
                </a:solidFill>
                <a:latin typeface="Tahoma" panose="020B0604030504040204" pitchFamily="34" charset="0"/>
                <a:ea typeface="Tahoma" panose="020B0604030504040204" pitchFamily="34" charset="0"/>
                <a:cs typeface="Tahoma" panose="020B0604030504040204" pitchFamily="34" charset="0"/>
              </a:rPr>
              <a:t>Con nuestro voto según constan en las actas aprobamos presupuesto, reformas presupuestarias que sirvieron para financiar proyectos y obras.</a:t>
            </a:r>
          </a:p>
          <a:p>
            <a:pPr marL="0" indent="0" algn="just">
              <a:buNone/>
            </a:pPr>
            <a:endParaRPr lang="es-EC"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75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13403" y="1668904"/>
            <a:ext cx="8302806" cy="4342151"/>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De acuerdo a la emergencia sanitaria decretada por el Gobierno Nacional presentada por la pandemia del “COVID 19” no podíamos dejar de solidarizarnos y en compañía del Edil Daniel Álvarez Díaz y Evelio Villamar Barboto, entregamos ayudas de víveres de primera necesidad de nuestros propios recursos a nuestros hermanos Palenque de diferentes sectores del área urbana y rural.  </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734" y="3527605"/>
            <a:ext cx="2555920" cy="1971674"/>
          </a:xfrm>
          <a:prstGeom prst="rect">
            <a:avLst/>
          </a:prstGeom>
          <a:noFill/>
          <a:ln>
            <a:noFill/>
          </a:ln>
        </p:spPr>
      </p:pic>
    </p:spTree>
    <p:extLst>
      <p:ext uri="{BB962C8B-B14F-4D97-AF65-F5344CB8AC3E}">
        <p14:creationId xmlns:p14="http://schemas.microsoft.com/office/powerpoint/2010/main" val="139944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94537" y="1863777"/>
            <a:ext cx="7976740" cy="3777622"/>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Seguimos en la lucha en compañía de los funcionarios del GAD Municipal, Señores de las Fuerzas Armada, Jefe Político Ab. Andrés Patiño, y el equipo de trabajo que nos acompaño en todo momento con el fin de contrarrestar esta pandemia donde se controlaba la entrada y salida de vehículos.</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631" y="3322337"/>
            <a:ext cx="2820599" cy="2151183"/>
          </a:xfrm>
          <a:prstGeom prst="rect">
            <a:avLst/>
          </a:prstGeom>
          <a:noFill/>
          <a:ln>
            <a:noFill/>
          </a:ln>
        </p:spPr>
      </p:pic>
    </p:spTree>
    <p:extLst>
      <p:ext uri="{BB962C8B-B14F-4D97-AF65-F5344CB8AC3E}">
        <p14:creationId xmlns:p14="http://schemas.microsoft.com/office/powerpoint/2010/main" val="408127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13403" y="1848787"/>
            <a:ext cx="7957874" cy="3777622"/>
          </a:xfrm>
        </p:spPr>
        <p:txBody>
          <a:bodyPr/>
          <a:lstStyle/>
          <a:p>
            <a:pPr marL="0" lvl="0" indent="0" algn="just">
              <a:buNone/>
            </a:pPr>
            <a:r>
              <a:rPr lang="es-EC" dirty="0" smtClean="0">
                <a:solidFill>
                  <a:schemeClr val="tx1"/>
                </a:solidFill>
                <a:latin typeface="Tahoma" pitchFamily="34" charset="0"/>
                <a:ea typeface="Tahoma" pitchFamily="34" charset="0"/>
                <a:cs typeface="Tahoma" pitchFamily="34" charset="0"/>
              </a:rPr>
              <a:t>En </a:t>
            </a:r>
            <a:r>
              <a:rPr lang="es-EC" dirty="0">
                <a:solidFill>
                  <a:schemeClr val="tx1"/>
                </a:solidFill>
                <a:latin typeface="Tahoma" pitchFamily="34" charset="0"/>
                <a:ea typeface="Tahoma" pitchFamily="34" charset="0"/>
                <a:cs typeface="Tahoma" pitchFamily="34" charset="0"/>
              </a:rPr>
              <a:t>compañía del señor Alcalde Alfredo Chang Hi Fong, Concejales, y funcionarios del GAD Municipal nos trasladamos a diferentes sectores del área rural y urbana con la finalidad de solidarizarnos con las familias que pasaron por momentos críticos por la emergencia sanitaria donde se les realizo la entrega de Kits alimenticios y de aseo.</a:t>
            </a: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621" y="3361386"/>
            <a:ext cx="2344367" cy="2459865"/>
          </a:xfrm>
          <a:prstGeom prst="rect">
            <a:avLst/>
          </a:prstGeom>
          <a:noFill/>
          <a:ln>
            <a:noFill/>
          </a:ln>
        </p:spPr>
      </p:pic>
    </p:spTree>
    <p:extLst>
      <p:ext uri="{BB962C8B-B14F-4D97-AF65-F5344CB8AC3E}">
        <p14:creationId xmlns:p14="http://schemas.microsoft.com/office/powerpoint/2010/main" val="337829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sp>
        <p:nvSpPr>
          <p:cNvPr id="6" name="5 Marcador de contenido"/>
          <p:cNvSpPr>
            <a:spLocks noGrp="1"/>
          </p:cNvSpPr>
          <p:nvPr>
            <p:ph idx="1"/>
          </p:nvPr>
        </p:nvSpPr>
        <p:spPr>
          <a:xfrm>
            <a:off x="2454301" y="1788825"/>
            <a:ext cx="8014916" cy="4012367"/>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En compañía del señor Alcalde Alfredo Chang Hi Fong, Concejales, y funcionarios del GAD Municipal nos trasladamos a diferentes sectores del área rural y urbana con la finalidad de solidarizarnos con las familias que pasaron por momentos críticos por la emergencia sanitaria donde se les realizo la entrega de Kits alimenticios y de aseo.</a:t>
            </a: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8259" y="3335628"/>
            <a:ext cx="2511792" cy="2442147"/>
          </a:xfrm>
          <a:prstGeom prst="rect">
            <a:avLst/>
          </a:prstGeom>
          <a:noFill/>
          <a:ln>
            <a:noFill/>
          </a:ln>
        </p:spPr>
      </p:pic>
    </p:spTree>
    <p:extLst>
      <p:ext uri="{BB962C8B-B14F-4D97-AF65-F5344CB8AC3E}">
        <p14:creationId xmlns:p14="http://schemas.microsoft.com/office/powerpoint/2010/main" val="151287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sp>
        <p:nvSpPr>
          <p:cNvPr id="6" name="5 Marcador de contenido"/>
          <p:cNvSpPr>
            <a:spLocks noGrp="1"/>
          </p:cNvSpPr>
          <p:nvPr>
            <p:ph idx="1"/>
          </p:nvPr>
        </p:nvSpPr>
        <p:spPr>
          <a:xfrm>
            <a:off x="2169487" y="1878767"/>
            <a:ext cx="8011743" cy="3777622"/>
          </a:xfrm>
        </p:spPr>
        <p:txBody>
          <a:bodyPr/>
          <a:lstStyle/>
          <a:p>
            <a:pPr marL="0" lvl="0" indent="0" algn="just">
              <a:buNone/>
            </a:pPr>
            <a:r>
              <a:rPr lang="es-MX" dirty="0">
                <a:solidFill>
                  <a:schemeClr val="tx1"/>
                </a:solidFill>
                <a:latin typeface="Tahoma" pitchFamily="34" charset="0"/>
                <a:ea typeface="Tahoma" pitchFamily="34" charset="0"/>
                <a:cs typeface="Tahoma" pitchFamily="34" charset="0"/>
              </a:rPr>
              <a:t>Participe de la sesión extraordinario en la sala de sesiones del GAD Municipal donde se trató un punto único, la aprobación del proyecto de </a:t>
            </a:r>
            <a:r>
              <a:rPr lang="es-MX" dirty="0" smtClean="0">
                <a:solidFill>
                  <a:schemeClr val="tx1"/>
                </a:solidFill>
                <a:latin typeface="Tahoma" pitchFamily="34" charset="0"/>
                <a:ea typeface="Tahoma" pitchFamily="34" charset="0"/>
                <a:cs typeface="Tahoma" pitchFamily="34" charset="0"/>
              </a:rPr>
              <a:t>Ordenanza que establece las medidas para evitar la propagación del virus COVID-19 en los establecimientos del cantón.</a:t>
            </a:r>
            <a:endParaRPr lang="es-EC" dirty="0">
              <a:solidFill>
                <a:schemeClr val="tx1"/>
              </a:solidFill>
              <a:latin typeface="Tahoma" pitchFamily="34" charset="0"/>
              <a:ea typeface="Tahoma" pitchFamily="34" charset="0"/>
              <a:cs typeface="Tahoma" pitchFamily="34" charset="0"/>
            </a:endParaRPr>
          </a:p>
          <a:p>
            <a:pPr marL="0" indent="0">
              <a:buNone/>
            </a:pPr>
            <a:endParaRPr lang="es-ES" dirty="0"/>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546" y="3348507"/>
            <a:ext cx="3479659" cy="1971648"/>
          </a:xfrm>
          <a:prstGeom prst="rect">
            <a:avLst/>
          </a:prstGeom>
          <a:noFill/>
          <a:ln>
            <a:noFill/>
          </a:ln>
        </p:spPr>
      </p:pic>
    </p:spTree>
    <p:extLst>
      <p:ext uri="{BB962C8B-B14F-4D97-AF65-F5344CB8AC3E}">
        <p14:creationId xmlns:p14="http://schemas.microsoft.com/office/powerpoint/2010/main" val="313856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06116" y="1484244"/>
            <a:ext cx="8598194" cy="4267952"/>
          </a:xfrm>
        </p:spPr>
        <p:txBody>
          <a:bodyPr/>
          <a:lstStyle/>
          <a:p>
            <a:pPr marL="0" lvl="0" indent="0" algn="just">
              <a:buNone/>
            </a:pPr>
            <a:r>
              <a:rPr lang="es-MX" dirty="0">
                <a:solidFill>
                  <a:schemeClr val="tx1"/>
                </a:solidFill>
                <a:latin typeface="Tahoma" pitchFamily="34" charset="0"/>
                <a:ea typeface="Tahoma" pitchFamily="34" charset="0"/>
                <a:cs typeface="Tahoma" pitchFamily="34" charset="0"/>
              </a:rPr>
              <a:t>Seguimos con la lucha sin descanso </a:t>
            </a:r>
            <a:r>
              <a:rPr lang="es-MX" dirty="0" smtClean="0">
                <a:solidFill>
                  <a:schemeClr val="tx1"/>
                </a:solidFill>
                <a:latin typeface="Tahoma" pitchFamily="34" charset="0"/>
                <a:ea typeface="Tahoma" pitchFamily="34" charset="0"/>
                <a:cs typeface="Tahoma" pitchFamily="34" charset="0"/>
              </a:rPr>
              <a:t>esta </a:t>
            </a:r>
            <a:r>
              <a:rPr lang="es-MX" dirty="0">
                <a:solidFill>
                  <a:schemeClr val="tx1"/>
                </a:solidFill>
                <a:latin typeface="Tahoma" pitchFamily="34" charset="0"/>
                <a:ea typeface="Tahoma" pitchFamily="34" charset="0"/>
                <a:cs typeface="Tahoma" pitchFamily="34" charset="0"/>
              </a:rPr>
              <a:t>linda labor voluntaria, en compañía del edil Daniel Álvarez Díaz, funcionarios del GAD realizando fumigación contra el dengue con la finalidad de contrarrestar varias epidemias en el especial de la pandemia que nos encontramos atravesando en todo el mundo, la misma que la realizamos en equipo de trabajo en varios sectores del cantón.</a:t>
            </a:r>
            <a:endParaRPr lang="es-EC" dirty="0">
              <a:solidFill>
                <a:schemeClr val="tx1"/>
              </a:solidFill>
              <a:latin typeface="Tahoma" pitchFamily="34" charset="0"/>
              <a:ea typeface="Tahoma" pitchFamily="34" charset="0"/>
              <a:cs typeface="Tahoma" pitchFamily="34" charset="0"/>
            </a:endParaRPr>
          </a:p>
        </p:txBody>
      </p:sp>
      <p:pic>
        <p:nvPicPr>
          <p:cNvPr id="4" name="Imagen 3" descr="C:\Users\PC1\Desktop\GAD Palenque\1.jpg">
            <a:extLst>
              <a:ext uri="{FF2B5EF4-FFF2-40B4-BE49-F238E27FC236}">
                <a16:creationId xmlns:a16="http://schemas.microsoft.com/office/drawing/2014/main" xmlns="" id="{E5AFE658-54AA-4A31-A83F-52F4BDF162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210" y="3193960"/>
            <a:ext cx="3078050" cy="2768957"/>
          </a:xfrm>
          <a:prstGeom prst="rect">
            <a:avLst/>
          </a:prstGeom>
          <a:noFill/>
          <a:ln>
            <a:noFill/>
          </a:ln>
        </p:spPr>
      </p:pic>
    </p:spTree>
    <p:extLst>
      <p:ext uri="{BB962C8B-B14F-4D97-AF65-F5344CB8AC3E}">
        <p14:creationId xmlns:p14="http://schemas.microsoft.com/office/powerpoint/2010/main" val="340158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61543" y="1786670"/>
            <a:ext cx="8330204" cy="3777622"/>
          </a:xfrm>
        </p:spPr>
        <p:txBody>
          <a:bodyPr>
            <a:normAutofit/>
          </a:bodyPr>
          <a:lstStyle/>
          <a:p>
            <a:pPr marL="0" lvl="0" indent="0" algn="just">
              <a:buNone/>
            </a:pPr>
            <a:r>
              <a:rPr lang="es-MX" dirty="0">
                <a:solidFill>
                  <a:schemeClr val="tx1"/>
                </a:solidFill>
                <a:latin typeface="Tahoma" pitchFamily="34" charset="0"/>
                <a:ea typeface="Tahoma" pitchFamily="34" charset="0"/>
                <a:cs typeface="Tahoma" pitchFamily="34" charset="0"/>
              </a:rPr>
              <a:t>Realizamos entrega de Kits alimenticios, mascarillas en los recintos San Jacinto, y </a:t>
            </a:r>
            <a:r>
              <a:rPr lang="es-MX" dirty="0" err="1">
                <a:solidFill>
                  <a:schemeClr val="tx1"/>
                </a:solidFill>
                <a:latin typeface="Tahoma" pitchFamily="34" charset="0"/>
                <a:ea typeface="Tahoma" pitchFamily="34" charset="0"/>
                <a:cs typeface="Tahoma" pitchFamily="34" charset="0"/>
              </a:rPr>
              <a:t>Maculillo</a:t>
            </a:r>
            <a:r>
              <a:rPr lang="es-MX" dirty="0">
                <a:solidFill>
                  <a:schemeClr val="tx1"/>
                </a:solidFill>
                <a:latin typeface="Tahoma" pitchFamily="34" charset="0"/>
                <a:ea typeface="Tahoma" pitchFamily="34" charset="0"/>
                <a:cs typeface="Tahoma" pitchFamily="34" charset="0"/>
              </a:rPr>
              <a:t> de Arriba, juntos </a:t>
            </a:r>
            <a:r>
              <a:rPr lang="es-MX" dirty="0" smtClean="0">
                <a:solidFill>
                  <a:schemeClr val="tx1"/>
                </a:solidFill>
                <a:latin typeface="Tahoma" pitchFamily="34" charset="0"/>
                <a:ea typeface="Tahoma" pitchFamily="34" charset="0"/>
                <a:cs typeface="Tahoma" pitchFamily="34" charset="0"/>
              </a:rPr>
              <a:t>al Señor Alcalde, </a:t>
            </a:r>
            <a:r>
              <a:rPr lang="es-MX" dirty="0">
                <a:solidFill>
                  <a:schemeClr val="tx1"/>
                </a:solidFill>
                <a:latin typeface="Tahoma" pitchFamily="34" charset="0"/>
                <a:ea typeface="Tahoma" pitchFamily="34" charset="0"/>
                <a:cs typeface="Tahoma" pitchFamily="34" charset="0"/>
              </a:rPr>
              <a:t>compañeros ediles, funcionarios de la Dirección de Desarrollo Social, y varios compañeros del GAD que se sumaron al equipo de trabajo.</a:t>
            </a:r>
            <a:endParaRPr lang="es-EC" dirty="0">
              <a:solidFill>
                <a:schemeClr val="tx1"/>
              </a:solidFill>
              <a:latin typeface="Tahoma" pitchFamily="34" charset="0"/>
              <a:ea typeface="Tahoma" pitchFamily="34" charset="0"/>
              <a:cs typeface="Tahoma" pitchFamily="34" charset="0"/>
            </a:endParaRPr>
          </a:p>
          <a:p>
            <a:pPr marL="0" indent="0">
              <a:buNone/>
            </a:pPr>
            <a:r>
              <a:rPr lang="es-MX" dirty="0"/>
              <a:t> </a:t>
            </a:r>
            <a:endParaRPr lang="es-EC" dirty="0"/>
          </a:p>
          <a:p>
            <a:pPr marL="0" indent="0">
              <a:buNone/>
            </a:pPr>
            <a:endParaRPr lang="es-EC"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7979" y="3112305"/>
            <a:ext cx="2632075" cy="1974850"/>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012" y="3114497"/>
            <a:ext cx="2592836" cy="1972658"/>
          </a:xfrm>
          <a:prstGeom prst="rect">
            <a:avLst/>
          </a:prstGeom>
          <a:noFill/>
          <a:ln>
            <a:noFill/>
          </a:ln>
        </p:spPr>
      </p:pic>
    </p:spTree>
    <p:extLst>
      <p:ext uri="{BB962C8B-B14F-4D97-AF65-F5344CB8AC3E}">
        <p14:creationId xmlns:p14="http://schemas.microsoft.com/office/powerpoint/2010/main" val="83395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13403" y="1540189"/>
            <a:ext cx="8463612" cy="3777622"/>
          </a:xfrm>
        </p:spPr>
        <p:txBody>
          <a:bodyPr>
            <a:normAutofit/>
          </a:bodyPr>
          <a:lstStyle/>
          <a:p>
            <a:pPr marL="0" lvl="0" indent="0" algn="just">
              <a:buNone/>
            </a:pPr>
            <a:r>
              <a:rPr lang="es-MX" dirty="0" smtClean="0">
                <a:solidFill>
                  <a:schemeClr val="tx1"/>
                </a:solidFill>
                <a:latin typeface="Tahoma" pitchFamily="34" charset="0"/>
                <a:ea typeface="Tahoma" pitchFamily="34" charset="0"/>
                <a:cs typeface="Tahoma" pitchFamily="34" charset="0"/>
              </a:rPr>
              <a:t>Continuando con la ayuda </a:t>
            </a:r>
            <a:r>
              <a:rPr lang="es-MX" dirty="0">
                <a:solidFill>
                  <a:schemeClr val="tx1"/>
                </a:solidFill>
                <a:latin typeface="Tahoma" pitchFamily="34" charset="0"/>
                <a:ea typeface="Tahoma" pitchFamily="34" charset="0"/>
                <a:cs typeface="Tahoma" pitchFamily="34" charset="0"/>
              </a:rPr>
              <a:t>a nuestros hermanos Palenqueños nos trasladamos hasta los recintos Peñafiel de Abajo, Peñafiel de Arriba </a:t>
            </a:r>
            <a:r>
              <a:rPr lang="es-MX" dirty="0" smtClean="0">
                <a:solidFill>
                  <a:schemeClr val="tx1"/>
                </a:solidFill>
                <a:latin typeface="Tahoma" pitchFamily="34" charset="0"/>
                <a:ea typeface="Tahoma" pitchFamily="34" charset="0"/>
                <a:cs typeface="Tahoma" pitchFamily="34" charset="0"/>
              </a:rPr>
              <a:t>conjunto </a:t>
            </a:r>
            <a:r>
              <a:rPr lang="es-MX" dirty="0">
                <a:solidFill>
                  <a:schemeClr val="tx1"/>
                </a:solidFill>
                <a:latin typeface="Tahoma" pitchFamily="34" charset="0"/>
                <a:ea typeface="Tahoma" pitchFamily="34" charset="0"/>
                <a:cs typeface="Tahoma" pitchFamily="34" charset="0"/>
              </a:rPr>
              <a:t>con el Señor Alcalde y los compañeros concejales y el grupo de apoyo del Gobierno Municipal con la finalidad de entregarles los Kits alimenticios y mascarilla a cada uno de los habitantes.</a:t>
            </a:r>
            <a:endParaRPr lang="es-EC" dirty="0">
              <a:solidFill>
                <a:schemeClr val="tx1"/>
              </a:solidFill>
              <a:latin typeface="Tahoma" pitchFamily="34" charset="0"/>
              <a:ea typeface="Tahoma" pitchFamily="34" charset="0"/>
              <a:cs typeface="Tahoma" pitchFamily="34" charset="0"/>
            </a:endParaRPr>
          </a:p>
          <a:p>
            <a:pPr marL="0" indent="0">
              <a:buNone/>
            </a:pPr>
            <a:endParaRPr lang="es-EC"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930" y="3205231"/>
            <a:ext cx="2867725" cy="2353614"/>
          </a:xfrm>
          <a:prstGeom prst="rect">
            <a:avLst/>
          </a:prstGeom>
          <a:noFill/>
          <a:ln>
            <a:noFill/>
          </a:ln>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103" y="3205231"/>
            <a:ext cx="2830474" cy="2276340"/>
          </a:xfrm>
          <a:prstGeom prst="rect">
            <a:avLst/>
          </a:prstGeom>
          <a:noFill/>
          <a:ln>
            <a:noFill/>
          </a:ln>
        </p:spPr>
      </p:pic>
    </p:spTree>
    <p:extLst>
      <p:ext uri="{BB962C8B-B14F-4D97-AF65-F5344CB8AC3E}">
        <p14:creationId xmlns:p14="http://schemas.microsoft.com/office/powerpoint/2010/main" val="335146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13403" y="1444487"/>
            <a:ext cx="8586442" cy="4558748"/>
          </a:xfrm>
        </p:spPr>
        <p:txBody>
          <a:bodyPr/>
          <a:lstStyle/>
          <a:p>
            <a:pPr marL="0" lvl="0" indent="0" algn="just">
              <a:buNone/>
            </a:pPr>
            <a:r>
              <a:rPr lang="es-MX" dirty="0">
                <a:solidFill>
                  <a:schemeClr val="tx1"/>
                </a:solidFill>
                <a:latin typeface="Tahoma" pitchFamily="34" charset="0"/>
                <a:ea typeface="Tahoma" pitchFamily="34" charset="0"/>
                <a:cs typeface="Tahoma" pitchFamily="34" charset="0"/>
              </a:rPr>
              <a:t>En </a:t>
            </a:r>
            <a:r>
              <a:rPr lang="es-MX" dirty="0" smtClean="0">
                <a:solidFill>
                  <a:schemeClr val="tx1"/>
                </a:solidFill>
                <a:latin typeface="Tahoma" pitchFamily="34" charset="0"/>
                <a:ea typeface="Tahoma" pitchFamily="34" charset="0"/>
                <a:cs typeface="Tahoma" pitchFamily="34" charset="0"/>
              </a:rPr>
              <a:t>calidad de fiscalizadores </a:t>
            </a:r>
            <a:r>
              <a:rPr lang="es-MX" dirty="0">
                <a:solidFill>
                  <a:schemeClr val="tx1"/>
                </a:solidFill>
                <a:latin typeface="Tahoma" pitchFamily="34" charset="0"/>
                <a:ea typeface="Tahoma" pitchFamily="34" charset="0"/>
                <a:cs typeface="Tahoma" pitchFamily="34" charset="0"/>
              </a:rPr>
              <a:t>nos dirigimos hasta el recinto la </a:t>
            </a:r>
            <a:r>
              <a:rPr lang="es-MX" dirty="0" err="1" smtClean="0">
                <a:solidFill>
                  <a:schemeClr val="tx1"/>
                </a:solidFill>
                <a:latin typeface="Tahoma" pitchFamily="34" charset="0"/>
                <a:ea typeface="Tahoma" pitchFamily="34" charset="0"/>
                <a:cs typeface="Tahoma" pitchFamily="34" charset="0"/>
              </a:rPr>
              <a:t>Saiba</a:t>
            </a:r>
            <a:r>
              <a:rPr lang="es-MX" dirty="0" smtClean="0">
                <a:solidFill>
                  <a:schemeClr val="tx1"/>
                </a:solidFill>
                <a:latin typeface="Tahoma" pitchFamily="34" charset="0"/>
                <a:ea typeface="Tahoma" pitchFamily="34" charset="0"/>
                <a:cs typeface="Tahoma" pitchFamily="34" charset="0"/>
              </a:rPr>
              <a:t> en compañía </a:t>
            </a:r>
            <a:r>
              <a:rPr lang="es-MX" dirty="0">
                <a:solidFill>
                  <a:schemeClr val="tx1"/>
                </a:solidFill>
                <a:latin typeface="Tahoma" pitchFamily="34" charset="0"/>
                <a:ea typeface="Tahoma" pitchFamily="34" charset="0"/>
                <a:cs typeface="Tahoma" pitchFamily="34" charset="0"/>
              </a:rPr>
              <a:t>de las compañeras concejal Isabel Herrera </a:t>
            </a:r>
            <a:r>
              <a:rPr lang="es-MX" dirty="0" err="1">
                <a:solidFill>
                  <a:schemeClr val="tx1"/>
                </a:solidFill>
                <a:latin typeface="Tahoma" pitchFamily="34" charset="0"/>
                <a:ea typeface="Tahoma" pitchFamily="34" charset="0"/>
                <a:cs typeface="Tahoma" pitchFamily="34" charset="0"/>
              </a:rPr>
              <a:t>Ullón</a:t>
            </a:r>
            <a:r>
              <a:rPr lang="es-MX" dirty="0">
                <a:solidFill>
                  <a:schemeClr val="tx1"/>
                </a:solidFill>
                <a:latin typeface="Tahoma" pitchFamily="34" charset="0"/>
                <a:ea typeface="Tahoma" pitchFamily="34" charset="0"/>
                <a:cs typeface="Tahoma" pitchFamily="34" charset="0"/>
              </a:rPr>
              <a:t> y Lcda. Anita Vergara Villamar, </a:t>
            </a:r>
            <a:r>
              <a:rPr lang="es-MX" dirty="0" smtClean="0">
                <a:solidFill>
                  <a:schemeClr val="tx1"/>
                </a:solidFill>
                <a:latin typeface="Tahoma" pitchFamily="34" charset="0"/>
                <a:ea typeface="Tahoma" pitchFamily="34" charset="0"/>
                <a:cs typeface="Tahoma" pitchFamily="34" charset="0"/>
              </a:rPr>
              <a:t>donde </a:t>
            </a:r>
            <a:r>
              <a:rPr lang="es-MX" dirty="0">
                <a:solidFill>
                  <a:schemeClr val="tx1"/>
                </a:solidFill>
                <a:latin typeface="Tahoma" pitchFamily="34" charset="0"/>
                <a:ea typeface="Tahoma" pitchFamily="34" charset="0"/>
                <a:cs typeface="Tahoma" pitchFamily="34" charset="0"/>
              </a:rPr>
              <a:t>se encuentran trabajando las maquina en la apertura de caminos vecinas y abriendo las cunetas, para nuestros hermanos agricultores puedan trasladarse con sus productos.</a:t>
            </a:r>
            <a:endParaRPr lang="es-EC" dirty="0">
              <a:solidFill>
                <a:schemeClr val="tx1"/>
              </a:solidFill>
              <a:latin typeface="Tahoma" pitchFamily="34" charset="0"/>
              <a:ea typeface="Tahoma" pitchFamily="34" charset="0"/>
              <a:cs typeface="Tahoma"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930" y="3253416"/>
            <a:ext cx="2631150" cy="2374651"/>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103" y="3255063"/>
            <a:ext cx="2560018" cy="2373005"/>
          </a:xfrm>
          <a:prstGeom prst="rect">
            <a:avLst/>
          </a:prstGeom>
          <a:noFill/>
          <a:ln>
            <a:noFill/>
          </a:ln>
        </p:spPr>
      </p:pic>
    </p:spTree>
    <p:extLst>
      <p:ext uri="{BB962C8B-B14F-4D97-AF65-F5344CB8AC3E}">
        <p14:creationId xmlns:p14="http://schemas.microsoft.com/office/powerpoint/2010/main" val="108071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00151" y="1722783"/>
            <a:ext cx="8367682" cy="3949900"/>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No podíamos dejar pasar por alto el día Internacional del Niño ya que hay muchos niños que </a:t>
            </a:r>
            <a:r>
              <a:rPr lang="es-EC" dirty="0" smtClean="0">
                <a:solidFill>
                  <a:schemeClr val="tx1"/>
                </a:solidFill>
                <a:latin typeface="Tahoma" pitchFamily="34" charset="0"/>
                <a:ea typeface="Tahoma" pitchFamily="34" charset="0"/>
                <a:cs typeface="Tahoma" pitchFamily="34" charset="0"/>
              </a:rPr>
              <a:t>no </a:t>
            </a:r>
            <a:r>
              <a:rPr lang="es-EC" dirty="0">
                <a:solidFill>
                  <a:schemeClr val="tx1"/>
                </a:solidFill>
                <a:latin typeface="Tahoma" pitchFamily="34" charset="0"/>
                <a:ea typeface="Tahoma" pitchFamily="34" charset="0"/>
                <a:cs typeface="Tahoma" pitchFamily="34" charset="0"/>
              </a:rPr>
              <a:t>sonríen y degustan de un dulce, por lo que nos trasladamos en compañía del Señor Alcalde, ediles, y funcionarios del Consejo de la Niñez y Adolescencia a los recintos la Cecilia y Sara Guerrero donde se les entrego </a:t>
            </a:r>
            <a:r>
              <a:rPr lang="es-EC" dirty="0" smtClean="0">
                <a:solidFill>
                  <a:schemeClr val="tx1"/>
                </a:solidFill>
                <a:latin typeface="Tahoma" pitchFamily="34" charset="0"/>
                <a:ea typeface="Tahoma" pitchFamily="34" charset="0"/>
                <a:cs typeface="Tahoma" pitchFamily="34" charset="0"/>
              </a:rPr>
              <a:t>juguetes, refrigerios y </a:t>
            </a:r>
            <a:r>
              <a:rPr lang="es-EC" dirty="0">
                <a:solidFill>
                  <a:schemeClr val="tx1"/>
                </a:solidFill>
                <a:latin typeface="Tahoma" pitchFamily="34" charset="0"/>
                <a:ea typeface="Tahoma" pitchFamily="34" charset="0"/>
                <a:cs typeface="Tahoma" pitchFamily="34" charset="0"/>
              </a:rPr>
              <a:t>víveres de primera necesidad.</a:t>
            </a: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929" y="3650811"/>
            <a:ext cx="2601997" cy="2022332"/>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103" y="3612173"/>
            <a:ext cx="2804090" cy="2060969"/>
          </a:xfrm>
          <a:prstGeom prst="rect">
            <a:avLst/>
          </a:prstGeom>
          <a:noFill/>
          <a:ln>
            <a:noFill/>
          </a:ln>
        </p:spPr>
      </p:pic>
    </p:spTree>
    <p:extLst>
      <p:ext uri="{BB962C8B-B14F-4D97-AF65-F5344CB8AC3E}">
        <p14:creationId xmlns:p14="http://schemas.microsoft.com/office/powerpoint/2010/main" val="290109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6979" y="1496191"/>
            <a:ext cx="9504609" cy="4878851"/>
          </a:xfrm>
        </p:spPr>
        <p:txBody>
          <a:bodyPr>
            <a:normAutofit fontScale="32500" lnSpcReduction="20000"/>
          </a:bodyPr>
          <a:lstStyle/>
          <a:p>
            <a:pPr marL="0" indent="0">
              <a:buNone/>
            </a:pPr>
            <a:r>
              <a:rPr lang="es-EC" sz="6400" b="1" dirty="0">
                <a:solidFill>
                  <a:schemeClr val="tx1"/>
                </a:solidFill>
                <a:latin typeface="Tahoma" panose="020B0604030504040204" pitchFamily="34" charset="0"/>
                <a:ea typeface="Tahoma" panose="020B0604030504040204" pitchFamily="34" charset="0"/>
                <a:cs typeface="Tahoma" panose="020B0604030504040204" pitchFamily="34" charset="0"/>
              </a:rPr>
              <a:t>APROBACIÓN DE ORDENANZAS</a:t>
            </a:r>
            <a:r>
              <a:rPr lang="es-EC" sz="6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buFont typeface="Wingdings" pitchFamily="2" charset="2"/>
              <a:buChar char="Ø"/>
            </a:pPr>
            <a:r>
              <a:rPr lang="es-EC" sz="5600" dirty="0">
                <a:solidFill>
                  <a:schemeClr val="tx1"/>
                </a:solidFill>
                <a:latin typeface="Tahoma" pitchFamily="34" charset="0"/>
                <a:ea typeface="Tahoma" pitchFamily="34" charset="0"/>
                <a:cs typeface="Tahoma" pitchFamily="34" charset="0"/>
              </a:rPr>
              <a:t>REFORMA A LA ORDENANZA ORGANIZACIÓN Y FUNCIONAMIENTO DEL CONCEJO MUNICIPAL DEL GOBIERNO AUTÓNOMO DESCENTARLIZADO MUNICIPAL DEL CANTÓN PALENQUE. </a:t>
            </a:r>
          </a:p>
          <a:p>
            <a:pPr algn="just">
              <a:buFont typeface="Wingdings" pitchFamily="2" charset="2"/>
              <a:buChar char="Ø"/>
            </a:pPr>
            <a:r>
              <a:rPr lang="es-EC" sz="5600" dirty="0" smtClean="0">
                <a:solidFill>
                  <a:schemeClr val="tx1"/>
                </a:solidFill>
                <a:latin typeface="Tahoma" pitchFamily="34" charset="0"/>
                <a:ea typeface="Tahoma" pitchFamily="34" charset="0"/>
                <a:cs typeface="Tahoma" pitchFamily="34" charset="0"/>
              </a:rPr>
              <a:t>ORDENANZA </a:t>
            </a:r>
            <a:r>
              <a:rPr lang="es-EC" sz="5600" dirty="0">
                <a:solidFill>
                  <a:schemeClr val="tx1"/>
                </a:solidFill>
                <a:latin typeface="Tahoma" pitchFamily="34" charset="0"/>
                <a:ea typeface="Tahoma" pitchFamily="34" charset="0"/>
                <a:cs typeface="Tahoma" pitchFamily="34" charset="0"/>
              </a:rPr>
              <a:t>QUE REGULA EL USOP OLIGATORIO DE MASCARILLAS POR PARTE DE LAS PERSONAS QUE CIRCULAN EN LAS CARRETERAS, AVENIDAS, CALLES, ACERAS, Y DEMAS ESPACIOS PÚBLICOS PARA LA PREVENCIÓN DE LA ENFERNEDAD COVID-19 DEL CENTRO DEL CANTÓN PALENQUE.</a:t>
            </a:r>
          </a:p>
          <a:p>
            <a:pPr algn="just">
              <a:buFont typeface="Wingdings" pitchFamily="2" charset="2"/>
              <a:buChar char="Ø"/>
            </a:pPr>
            <a:r>
              <a:rPr lang="es-EC" sz="5600" dirty="0" smtClean="0">
                <a:solidFill>
                  <a:schemeClr val="tx1"/>
                </a:solidFill>
                <a:latin typeface="Tahoma" pitchFamily="34" charset="0"/>
                <a:ea typeface="Tahoma" pitchFamily="34" charset="0"/>
                <a:cs typeface="Tahoma" pitchFamily="34" charset="0"/>
              </a:rPr>
              <a:t>ORDENANZA </a:t>
            </a:r>
            <a:r>
              <a:rPr lang="es-EC" sz="5600" dirty="0">
                <a:solidFill>
                  <a:schemeClr val="tx1"/>
                </a:solidFill>
                <a:latin typeface="Tahoma" pitchFamily="34" charset="0"/>
                <a:ea typeface="Tahoma" pitchFamily="34" charset="0"/>
                <a:cs typeface="Tahoma" pitchFamily="34" charset="0"/>
              </a:rPr>
              <a:t>DE ADECUACIÓN DEL PLAN DE DESARROLLO Y ORDENAMIENTO TERRITORIAL EN EL MARCO DE LA EMERGENCIA DE LA PANDEMIA COVID -19.</a:t>
            </a:r>
          </a:p>
          <a:p>
            <a:pPr algn="just">
              <a:buFont typeface="Wingdings" pitchFamily="2" charset="2"/>
              <a:buChar char="Ø"/>
            </a:pPr>
            <a:r>
              <a:rPr lang="es-EC" sz="5600" dirty="0" smtClean="0">
                <a:solidFill>
                  <a:schemeClr val="tx1"/>
                </a:solidFill>
                <a:latin typeface="Tahoma" pitchFamily="34" charset="0"/>
                <a:ea typeface="Tahoma" pitchFamily="34" charset="0"/>
                <a:cs typeface="Tahoma" pitchFamily="34" charset="0"/>
              </a:rPr>
              <a:t>ORDENANZA </a:t>
            </a:r>
            <a:r>
              <a:rPr lang="es-EC" sz="5600" dirty="0">
                <a:solidFill>
                  <a:schemeClr val="tx1"/>
                </a:solidFill>
                <a:latin typeface="Tahoma" pitchFamily="34" charset="0"/>
                <a:ea typeface="Tahoma" pitchFamily="34" charset="0"/>
                <a:cs typeface="Tahoma" pitchFamily="34" charset="0"/>
              </a:rPr>
              <a:t>QUE ESTABLECE LAS MEDIDAS PARA EVITAR LA PROPAGACIÓN DEL VIRUS COVID- 19 EN LOS ESTABLECIMIENTOS DEL CANTÓN PALENQUE</a:t>
            </a:r>
            <a:r>
              <a:rPr lang="es-EC" sz="5600" dirty="0" smtClean="0">
                <a:solidFill>
                  <a:schemeClr val="tx1"/>
                </a:solidFill>
                <a:latin typeface="Tahoma" pitchFamily="34" charset="0"/>
                <a:ea typeface="Tahoma" pitchFamily="34" charset="0"/>
                <a:cs typeface="Tahoma" pitchFamily="34" charset="0"/>
              </a:rPr>
              <a:t>.</a:t>
            </a:r>
          </a:p>
          <a:p>
            <a:pPr algn="just">
              <a:buFont typeface="Wingdings" pitchFamily="2" charset="2"/>
              <a:buChar char="Ø"/>
            </a:pPr>
            <a:r>
              <a:rPr lang="es-EC" sz="5600" dirty="0" smtClean="0">
                <a:solidFill>
                  <a:schemeClr val="tx1"/>
                </a:solidFill>
                <a:latin typeface="Tahoma" pitchFamily="34" charset="0"/>
                <a:ea typeface="Tahoma" pitchFamily="34" charset="0"/>
                <a:cs typeface="Tahoma" pitchFamily="34" charset="0"/>
              </a:rPr>
              <a:t>ORDENANZA </a:t>
            </a:r>
            <a:r>
              <a:rPr lang="es-EC" sz="5600" dirty="0">
                <a:solidFill>
                  <a:schemeClr val="tx1"/>
                </a:solidFill>
                <a:latin typeface="Tahoma" pitchFamily="34" charset="0"/>
                <a:ea typeface="Tahoma" pitchFamily="34" charset="0"/>
                <a:cs typeface="Tahoma" pitchFamily="34" charset="0"/>
              </a:rPr>
              <a:t>QUE REGULA LA APERTURA DE BARES, DISCOTECAS, CENTRO DE DIVERSION, ACTIVIDADES FÍSICAS EN LUGARES CERRADOS Y ACTIVIDADES ECONÓMICAS, EN EL MARCO DEL MANEJO DE LA PANDEMIA COVID-19 EN EL CANTÓN PALENQUE.</a:t>
            </a:r>
          </a:p>
          <a:p>
            <a:pPr algn="just">
              <a:buFont typeface="Wingdings" pitchFamily="2" charset="2"/>
              <a:buChar char="Ø"/>
            </a:pPr>
            <a:r>
              <a:rPr lang="es-EC" sz="5600" dirty="0" smtClean="0">
                <a:solidFill>
                  <a:schemeClr val="tx1"/>
                </a:solidFill>
                <a:latin typeface="Tahoma" pitchFamily="34" charset="0"/>
                <a:ea typeface="Tahoma" pitchFamily="34" charset="0"/>
                <a:cs typeface="Tahoma" pitchFamily="34" charset="0"/>
              </a:rPr>
              <a:t>ORDENZNA </a:t>
            </a:r>
            <a:r>
              <a:rPr lang="es-EC" sz="5600" dirty="0">
                <a:solidFill>
                  <a:schemeClr val="tx1"/>
                </a:solidFill>
                <a:latin typeface="Tahoma" pitchFamily="34" charset="0"/>
                <a:ea typeface="Tahoma" pitchFamily="34" charset="0"/>
                <a:cs typeface="Tahoma" pitchFamily="34" charset="0"/>
              </a:rPr>
              <a:t>QUE REGULA EL EXPENDIDO DE BEBIDAS ALCOHÓLICAS Y ESPACIO PÚBLICOS EN EL MARCO DEL MANEJO DE LA PANDEMIA DE COVID-19 EN EL CANTÓN. </a:t>
            </a:r>
            <a:endParaRPr lang="en-US" sz="5600" dirty="0">
              <a:latin typeface="Tahoma" pitchFamily="34" charset="0"/>
              <a:ea typeface="Tahoma" pitchFamily="34" charset="0"/>
              <a:cs typeface="Tahoma" pitchFamily="34" charset="0"/>
            </a:endParaRPr>
          </a:p>
          <a:p>
            <a:pPr marL="0" indent="0">
              <a:buNone/>
            </a:pPr>
            <a:endParaRPr lang="es-EC"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97969"/>
            <a:ext cx="7000347" cy="1009718"/>
          </a:xfrm>
          <a:prstGeom prst="rect">
            <a:avLst/>
          </a:prstGeom>
          <a:noFill/>
          <a:ln>
            <a:noFill/>
          </a:ln>
        </p:spPr>
      </p:pic>
    </p:spTree>
    <p:extLst>
      <p:ext uri="{BB962C8B-B14F-4D97-AF65-F5344CB8AC3E}">
        <p14:creationId xmlns:p14="http://schemas.microsoft.com/office/powerpoint/2010/main" val="3873554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66058" y="1575232"/>
            <a:ext cx="8330579" cy="4622072"/>
          </a:xfrm>
        </p:spPr>
        <p:txBody>
          <a:bodyPr/>
          <a:lstStyle/>
          <a:p>
            <a:pPr marL="0" lvl="0" indent="0" algn="just">
              <a:buNone/>
            </a:pPr>
            <a:r>
              <a:rPr lang="es-MX" dirty="0">
                <a:solidFill>
                  <a:schemeClr val="tx1"/>
                </a:solidFill>
                <a:latin typeface="Tahoma" pitchFamily="34" charset="0"/>
                <a:ea typeface="Tahoma" pitchFamily="34" charset="0"/>
                <a:cs typeface="Tahoma" pitchFamily="34" charset="0"/>
              </a:rPr>
              <a:t>En la sala de sesiones junto con el alcalde mantuvimos una reunión de trabajo con el Sociólogo Rommel Salazar Director del Servicio Nacional de Gestión de Riesgo y Emergencia, </a:t>
            </a:r>
            <a:r>
              <a:rPr lang="es-MX" dirty="0" err="1">
                <a:solidFill>
                  <a:schemeClr val="tx1"/>
                </a:solidFill>
                <a:latin typeface="Tahoma" pitchFamily="34" charset="0"/>
                <a:ea typeface="Tahoma" pitchFamily="34" charset="0"/>
                <a:cs typeface="Tahoma" pitchFamily="34" charset="0"/>
              </a:rPr>
              <a:t>Tec</a:t>
            </a:r>
            <a:r>
              <a:rPr lang="es-MX" dirty="0">
                <a:solidFill>
                  <a:schemeClr val="tx1"/>
                </a:solidFill>
                <a:latin typeface="Tahoma" pitchFamily="34" charset="0"/>
                <a:ea typeface="Tahoma" pitchFamily="34" charset="0"/>
                <a:cs typeface="Tahoma" pitchFamily="34" charset="0"/>
              </a:rPr>
              <a:t>. Johanna Espinel S., Delgado por la Directora Zonal y Coordinadora Zonal de Gestión de Riesgo así mismo estuvo el Ing. Bolívar Gavilanes, Técnico Provincial de Gestión de Riesgo, donde se comprometieron a fortalecer el trabajo interinstitucional q permite garantizar la toma de decisiones oportunas en el proceso de semaforización, así mismo mencionaron socializar una plataforma de los diferentes ámbitos q conlleve la emergencia sanitaria.</a:t>
            </a:r>
            <a:endParaRPr lang="es-EC" dirty="0">
              <a:solidFill>
                <a:schemeClr val="tx1"/>
              </a:solidFill>
              <a:latin typeface="Tahoma" pitchFamily="34" charset="0"/>
              <a:ea typeface="Tahoma" pitchFamily="34" charset="0"/>
              <a:cs typeface="Tahoma" pitchFamily="34" charset="0"/>
            </a:endParaRPr>
          </a:p>
          <a:p>
            <a:pPr marL="0" indent="0" algn="just">
              <a:buNone/>
            </a:pPr>
            <a:r>
              <a:rPr lang="es-ES" dirty="0" smtClean="0">
                <a:solidFill>
                  <a:schemeClr val="tx1"/>
                </a:solidFill>
              </a:rPr>
              <a:t> </a:t>
            </a:r>
            <a:endParaRPr lang="es-EC" dirty="0">
              <a:solidFill>
                <a:schemeClr val="tx1"/>
              </a:solidFill>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descr="H:\FOTOS EVELIO\2 de juni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471" y="3963541"/>
            <a:ext cx="2478273" cy="1947862"/>
          </a:xfrm>
          <a:prstGeom prst="rect">
            <a:avLst/>
          </a:prstGeom>
          <a:noFill/>
          <a:ln>
            <a:noFill/>
          </a:ln>
        </p:spPr>
      </p:pic>
    </p:spTree>
    <p:extLst>
      <p:ext uri="{BB962C8B-B14F-4D97-AF65-F5344CB8AC3E}">
        <p14:creationId xmlns:p14="http://schemas.microsoft.com/office/powerpoint/2010/main" val="147729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685D3C2-A274-474F-91B5-13772781AF64}"/>
              </a:ext>
            </a:extLst>
          </p:cNvPr>
          <p:cNvSpPr>
            <a:spLocks noGrp="1"/>
          </p:cNvSpPr>
          <p:nvPr>
            <p:ph idx="1"/>
          </p:nvPr>
        </p:nvSpPr>
        <p:spPr>
          <a:xfrm>
            <a:off x="1873596" y="1524000"/>
            <a:ext cx="8430464" cy="4585252"/>
          </a:xfrm>
        </p:spPr>
        <p:txBody>
          <a:bodyPr/>
          <a:lstStyle/>
          <a:p>
            <a:pPr marL="0" lvl="0" indent="0" algn="just">
              <a:buNone/>
            </a:pPr>
            <a:r>
              <a:rPr lang="es-ES" dirty="0">
                <a:solidFill>
                  <a:schemeClr val="tx1"/>
                </a:solidFill>
                <a:latin typeface="Tahoma" pitchFamily="34" charset="0"/>
                <a:ea typeface="Tahoma" pitchFamily="34" charset="0"/>
                <a:cs typeface="Tahoma" pitchFamily="34" charset="0"/>
              </a:rPr>
              <a:t>Me traslade en representación del Alcalde junto con funcionarios del GAD Municipal y los compañeros Concejales y todo el equipo de trabajo </a:t>
            </a:r>
            <a:r>
              <a:rPr lang="es-ES" dirty="0" smtClean="0">
                <a:solidFill>
                  <a:schemeClr val="tx1"/>
                </a:solidFill>
                <a:latin typeface="Tahoma" pitchFamily="34" charset="0"/>
                <a:ea typeface="Tahoma" pitchFamily="34" charset="0"/>
                <a:cs typeface="Tahoma" pitchFamily="34" charset="0"/>
              </a:rPr>
              <a:t>nos trasladamos hasta </a:t>
            </a:r>
            <a:r>
              <a:rPr lang="es-ES" dirty="0">
                <a:solidFill>
                  <a:schemeClr val="tx1"/>
                </a:solidFill>
                <a:latin typeface="Tahoma" pitchFamily="34" charset="0"/>
                <a:ea typeface="Tahoma" pitchFamily="34" charset="0"/>
                <a:cs typeface="Tahoma" pitchFamily="34" charset="0"/>
              </a:rPr>
              <a:t>los Recintos Siete Casas y el Muro, con la finalidad de continuar con las ayudas llevándoles raciones alimenticias, mascarillas; así mismo indicándole los protocolos de bioseguridad para salir de esta pandemia.</a:t>
            </a:r>
            <a:endParaRPr lang="es-EC" dirty="0">
              <a:solidFill>
                <a:schemeClr val="tx1"/>
              </a:solidFill>
              <a:latin typeface="Tahoma" pitchFamily="34" charset="0"/>
              <a:ea typeface="Tahoma" pitchFamily="34" charset="0"/>
              <a:cs typeface="Tahoma" pitchFamily="34" charset="0"/>
            </a:endParaRP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8CADC463-DB7F-4E3E-BB67-56B98EA604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820" y="3184302"/>
            <a:ext cx="2828063" cy="2121794"/>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395" y="3184302"/>
            <a:ext cx="2732541" cy="2121794"/>
          </a:xfrm>
          <a:prstGeom prst="rect">
            <a:avLst/>
          </a:prstGeom>
          <a:noFill/>
          <a:ln>
            <a:noFill/>
          </a:ln>
        </p:spPr>
      </p:pic>
    </p:spTree>
    <p:extLst>
      <p:ext uri="{BB962C8B-B14F-4D97-AF65-F5344CB8AC3E}">
        <p14:creationId xmlns:p14="http://schemas.microsoft.com/office/powerpoint/2010/main" val="2591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77F89B4-0770-46D0-9A4E-B26011CADB24}"/>
              </a:ext>
            </a:extLst>
          </p:cNvPr>
          <p:cNvSpPr>
            <a:spLocks noGrp="1"/>
          </p:cNvSpPr>
          <p:nvPr>
            <p:ph idx="1"/>
          </p:nvPr>
        </p:nvSpPr>
        <p:spPr>
          <a:xfrm>
            <a:off x="2007503" y="1540188"/>
            <a:ext cx="8759235" cy="4538639"/>
          </a:xfrm>
        </p:spPr>
        <p:txBody>
          <a:bodyPr>
            <a:normAutofit/>
          </a:bodyPr>
          <a:lstStyle/>
          <a:p>
            <a:pPr marL="0" lvl="0" indent="0" algn="just">
              <a:buNone/>
            </a:pPr>
            <a:r>
              <a:rPr lang="es-MX" dirty="0" smtClean="0">
                <a:solidFill>
                  <a:schemeClr val="tx1"/>
                </a:solidFill>
                <a:latin typeface="Tahoma" pitchFamily="34" charset="0"/>
                <a:ea typeface="Tahoma" pitchFamily="34" charset="0"/>
                <a:cs typeface="Tahoma" pitchFamily="34" charset="0"/>
              </a:rPr>
              <a:t>En mi calidad de Fiscalizador me </a:t>
            </a:r>
            <a:r>
              <a:rPr lang="es-MX" dirty="0">
                <a:solidFill>
                  <a:schemeClr val="tx1"/>
                </a:solidFill>
                <a:latin typeface="Tahoma" pitchFamily="34" charset="0"/>
                <a:ea typeface="Tahoma" pitchFamily="34" charset="0"/>
                <a:cs typeface="Tahoma" pitchFamily="34" charset="0"/>
              </a:rPr>
              <a:t>traslade </a:t>
            </a:r>
            <a:r>
              <a:rPr lang="es-MX" dirty="0" smtClean="0">
                <a:solidFill>
                  <a:schemeClr val="tx1"/>
                </a:solidFill>
                <a:latin typeface="Tahoma" pitchFamily="34" charset="0"/>
                <a:ea typeface="Tahoma" pitchFamily="34" charset="0"/>
                <a:cs typeface="Tahoma" pitchFamily="34" charset="0"/>
              </a:rPr>
              <a:t>hasta los recinto Peñafiel </a:t>
            </a:r>
            <a:r>
              <a:rPr lang="es-MX" dirty="0">
                <a:solidFill>
                  <a:schemeClr val="tx1"/>
                </a:solidFill>
                <a:latin typeface="Tahoma" pitchFamily="34" charset="0"/>
                <a:ea typeface="Tahoma" pitchFamily="34" charset="0"/>
                <a:cs typeface="Tahoma" pitchFamily="34" charset="0"/>
              </a:rPr>
              <a:t>de </a:t>
            </a:r>
            <a:r>
              <a:rPr lang="es-MX" dirty="0" smtClean="0">
                <a:solidFill>
                  <a:schemeClr val="tx1"/>
                </a:solidFill>
                <a:latin typeface="Tahoma" pitchFamily="34" charset="0"/>
                <a:ea typeface="Tahoma" pitchFamily="34" charset="0"/>
                <a:cs typeface="Tahoma" pitchFamily="34" charset="0"/>
              </a:rPr>
              <a:t>En medio </a:t>
            </a:r>
            <a:r>
              <a:rPr lang="es-MX" dirty="0">
                <a:solidFill>
                  <a:schemeClr val="tx1"/>
                </a:solidFill>
                <a:latin typeface="Tahoma" pitchFamily="34" charset="0"/>
                <a:ea typeface="Tahoma" pitchFamily="34" charset="0"/>
                <a:cs typeface="Tahoma" pitchFamily="34" charset="0"/>
              </a:rPr>
              <a:t>y la Codicia donde se encuentran las maquinarias arreglando los caminos vecinales, donde conversamos con los moradores e indicaron que se sienten agradecido ya que podrán tener la carretera en óptimas condiciones para poder salir con sus productos.</a:t>
            </a:r>
            <a:endParaRPr lang="es-EC" dirty="0">
              <a:solidFill>
                <a:schemeClr val="tx1"/>
              </a:solidFill>
              <a:latin typeface="Tahoma" pitchFamily="34" charset="0"/>
              <a:ea typeface="Tahoma" pitchFamily="34" charset="0"/>
              <a:cs typeface="Tahoma" pitchFamily="34" charset="0"/>
            </a:endParaRP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ED21973A-FF0D-45D8-93D6-3A3F42A01B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71684" y="208644"/>
            <a:ext cx="7000347" cy="1009718"/>
          </a:xfrm>
          <a:prstGeom prst="rect">
            <a:avLst/>
          </a:prstGeom>
          <a:noFill/>
          <a:ln>
            <a:noFill/>
          </a:ln>
        </p:spPr>
      </p:pic>
      <p:pic>
        <p:nvPicPr>
          <p:cNvPr id="6" name="5 Imagen" descr="C:\Users\AA.PP2\Documents\ARREGLO DE CAMINO 4 DE JUNI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684" y="3258355"/>
            <a:ext cx="2969262" cy="2343955"/>
          </a:xfrm>
          <a:prstGeom prst="rect">
            <a:avLst/>
          </a:prstGeom>
          <a:noFill/>
          <a:ln>
            <a:noFill/>
          </a:ln>
        </p:spPr>
      </p:pic>
      <p:pic>
        <p:nvPicPr>
          <p:cNvPr id="7" name="6 Imagen" descr="C:\Users\AA.PP2\Documents\4 DE JUNI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1395" y="3258355"/>
            <a:ext cx="2746092" cy="2260242"/>
          </a:xfrm>
          <a:prstGeom prst="rect">
            <a:avLst/>
          </a:prstGeom>
          <a:noFill/>
          <a:ln>
            <a:noFill/>
          </a:ln>
        </p:spPr>
      </p:pic>
    </p:spTree>
    <p:extLst>
      <p:ext uri="{BB962C8B-B14F-4D97-AF65-F5344CB8AC3E}">
        <p14:creationId xmlns:p14="http://schemas.microsoft.com/office/powerpoint/2010/main" val="2917073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E34ECAF-1205-4B27-893E-9BD3AD1F550F}"/>
              </a:ext>
            </a:extLst>
          </p:cNvPr>
          <p:cNvSpPr>
            <a:spLocks noGrp="1"/>
          </p:cNvSpPr>
          <p:nvPr>
            <p:ph idx="1"/>
          </p:nvPr>
        </p:nvSpPr>
        <p:spPr>
          <a:xfrm>
            <a:off x="2102927" y="1553836"/>
            <a:ext cx="8599417" cy="3777622"/>
          </a:xfrm>
        </p:spPr>
        <p:txBody>
          <a:bodyPr>
            <a:normAutofit/>
          </a:bodyPr>
          <a:lstStyle/>
          <a:p>
            <a:pPr marL="0" lvl="0" indent="0" algn="just">
              <a:buNone/>
            </a:pPr>
            <a:r>
              <a:rPr lang="es-ES" sz="2400" dirty="0">
                <a:solidFill>
                  <a:schemeClr val="tx1"/>
                </a:solidFill>
                <a:latin typeface="Tahoma" pitchFamily="34" charset="0"/>
                <a:ea typeface="Tahoma" pitchFamily="34" charset="0"/>
                <a:cs typeface="Tahoma" pitchFamily="34" charset="0"/>
              </a:rPr>
              <a:t>Por un Palenque Solidario </a:t>
            </a:r>
            <a:r>
              <a:rPr lang="es-MX" sz="2400" dirty="0">
                <a:solidFill>
                  <a:schemeClr val="tx1"/>
                </a:solidFill>
                <a:latin typeface="Tahoma" pitchFamily="34" charset="0"/>
                <a:ea typeface="Tahoma" pitchFamily="34" charset="0"/>
                <a:cs typeface="Tahoma" pitchFamily="34" charset="0"/>
              </a:rPr>
              <a:t>seguimos con la ayuda en los diferentes recintos en compañía de los ediles, funcionarios del GAD Palenque y el equipo de trabajo con la finalidad de llevarle raciones alimenticias con </a:t>
            </a:r>
            <a:r>
              <a:rPr lang="es-MX" sz="2400" dirty="0" smtClean="0">
                <a:solidFill>
                  <a:schemeClr val="tx1"/>
                </a:solidFill>
                <a:latin typeface="Tahoma" pitchFamily="34" charset="0"/>
                <a:ea typeface="Tahoma" pitchFamily="34" charset="0"/>
                <a:cs typeface="Tahoma" pitchFamily="34" charset="0"/>
              </a:rPr>
              <a:t>víveres </a:t>
            </a:r>
            <a:r>
              <a:rPr lang="es-MX" sz="2400" dirty="0">
                <a:solidFill>
                  <a:schemeClr val="tx1"/>
                </a:solidFill>
                <a:latin typeface="Tahoma" pitchFamily="34" charset="0"/>
                <a:ea typeface="Tahoma" pitchFamily="34" charset="0"/>
                <a:cs typeface="Tahoma" pitchFamily="34" charset="0"/>
              </a:rPr>
              <a:t>de primera necesidad y mascarillas.</a:t>
            </a:r>
            <a:endParaRPr lang="es-EC" sz="2400" dirty="0">
              <a:solidFill>
                <a:schemeClr val="tx1"/>
              </a:solidFill>
              <a:latin typeface="Tahoma" pitchFamily="34" charset="0"/>
              <a:ea typeface="Tahoma" pitchFamily="34" charset="0"/>
              <a:cs typeface="Tahoma" pitchFamily="34" charset="0"/>
            </a:endParaRPr>
          </a:p>
        </p:txBody>
      </p:sp>
      <p:pic>
        <p:nvPicPr>
          <p:cNvPr id="4" name="Imagen 3" descr="C:\Users\PC1\Desktop\GAD Palenque\1.jpg">
            <a:extLst>
              <a:ext uri="{FF2B5EF4-FFF2-40B4-BE49-F238E27FC236}">
                <a16:creationId xmlns:a16="http://schemas.microsoft.com/office/drawing/2014/main" xmlns="" id="{84888E29-F787-4C8D-A119-0C5057848A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90626" y="234402"/>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165" y="3453505"/>
            <a:ext cx="2718583" cy="2251836"/>
          </a:xfrm>
          <a:prstGeom prst="rect">
            <a:avLst/>
          </a:prstGeom>
          <a:noFill/>
          <a:ln>
            <a:noFill/>
          </a:ln>
        </p:spPr>
      </p:pic>
    </p:spTree>
    <p:extLst>
      <p:ext uri="{BB962C8B-B14F-4D97-AF65-F5344CB8AC3E}">
        <p14:creationId xmlns:p14="http://schemas.microsoft.com/office/powerpoint/2010/main" val="506548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5F09CD9-97A1-4DDF-BF44-37C046EF57B3}"/>
              </a:ext>
            </a:extLst>
          </p:cNvPr>
          <p:cNvSpPr>
            <a:spLocks noGrp="1"/>
          </p:cNvSpPr>
          <p:nvPr>
            <p:ph idx="1"/>
          </p:nvPr>
        </p:nvSpPr>
        <p:spPr>
          <a:xfrm>
            <a:off x="1638300" y="1540189"/>
            <a:ext cx="8915400" cy="3777622"/>
          </a:xfrm>
        </p:spPr>
        <p:txBody>
          <a:bodyPr>
            <a:normAutofit/>
          </a:bodyPr>
          <a:lstStyle/>
          <a:p>
            <a:pPr marL="0" lvl="0" indent="0" algn="just">
              <a:buNone/>
            </a:pPr>
            <a:r>
              <a:rPr lang="es-MX" dirty="0" smtClean="0">
                <a:solidFill>
                  <a:schemeClr val="tx1"/>
                </a:solidFill>
                <a:latin typeface="Tahoma" pitchFamily="34" charset="0"/>
                <a:ea typeface="Tahoma" pitchFamily="34" charset="0"/>
                <a:cs typeface="Tahoma" pitchFamily="34" charset="0"/>
              </a:rPr>
              <a:t>No </a:t>
            </a:r>
            <a:r>
              <a:rPr lang="es-MX" dirty="0">
                <a:solidFill>
                  <a:schemeClr val="tx1"/>
                </a:solidFill>
                <a:latin typeface="Tahoma" pitchFamily="34" charset="0"/>
                <a:ea typeface="Tahoma" pitchFamily="34" charset="0"/>
                <a:cs typeface="Tahoma" pitchFamily="34" charset="0"/>
              </a:rPr>
              <a:t>podíamos dejar en alto, seguimos en la lucha por un Palenque solidario nos dirigimos a los recintos el Boliche, Artillería de Abajo, y la Delia junto al concejal </a:t>
            </a:r>
            <a:r>
              <a:rPr lang="es-MX" dirty="0" err="1">
                <a:solidFill>
                  <a:schemeClr val="tx1"/>
                </a:solidFill>
                <a:latin typeface="Tahoma" pitchFamily="34" charset="0"/>
                <a:ea typeface="Tahoma" pitchFamily="34" charset="0"/>
                <a:cs typeface="Tahoma" pitchFamily="34" charset="0"/>
              </a:rPr>
              <a:t>Jinson</a:t>
            </a:r>
            <a:r>
              <a:rPr lang="es-MX" dirty="0">
                <a:solidFill>
                  <a:schemeClr val="tx1"/>
                </a:solidFill>
                <a:latin typeface="Tahoma" pitchFamily="34" charset="0"/>
                <a:ea typeface="Tahoma" pitchFamily="34" charset="0"/>
                <a:cs typeface="Tahoma" pitchFamily="34" charset="0"/>
              </a:rPr>
              <a:t> Murrieta Cedeño y el equipo de trabajo que no se quedan sin dar la mano a quien más lo necesita donde llevamos víveres de primera necesidad que aportan a su diario vivir y mascarilla para que se protejan de esta pandemia.</a:t>
            </a:r>
            <a:endParaRPr lang="es-EC" dirty="0">
              <a:solidFill>
                <a:schemeClr val="tx1"/>
              </a:solidFill>
              <a:latin typeface="Tahoma" pitchFamily="34" charset="0"/>
              <a:ea typeface="Tahoma" pitchFamily="34" charset="0"/>
              <a:cs typeface="Tahoma" pitchFamily="34" charset="0"/>
            </a:endParaRPr>
          </a:p>
          <a:p>
            <a:pPr marL="0" indent="0" algn="just">
              <a:buNone/>
            </a:pPr>
            <a:endParaRPr lang="es-EC" dirty="0">
              <a:solidFill>
                <a:schemeClr val="tx1"/>
              </a:solidFill>
            </a:endParaRPr>
          </a:p>
        </p:txBody>
      </p:sp>
      <p:pic>
        <p:nvPicPr>
          <p:cNvPr id="4" name="Imagen 3" descr="C:\Users\PC1\Desktop\GAD Palenque\1.jpg">
            <a:extLst>
              <a:ext uri="{FF2B5EF4-FFF2-40B4-BE49-F238E27FC236}">
                <a16:creationId xmlns:a16="http://schemas.microsoft.com/office/drawing/2014/main" xmlns="" id="{594BD3E2-CD2F-4E61-8C9A-90A00F41707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98197"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37" y="3132093"/>
            <a:ext cx="2821609" cy="2186882"/>
          </a:xfrm>
          <a:prstGeom prst="rect">
            <a:avLst/>
          </a:prstGeom>
          <a:noFill/>
          <a:ln>
            <a:noFill/>
          </a:ln>
        </p:spPr>
      </p:pic>
    </p:spTree>
    <p:extLst>
      <p:ext uri="{BB962C8B-B14F-4D97-AF65-F5344CB8AC3E}">
        <p14:creationId xmlns:p14="http://schemas.microsoft.com/office/powerpoint/2010/main" val="150363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1\Desktop\GAD Palenque\1.jpg">
            <a:extLst>
              <a:ext uri="{FF2B5EF4-FFF2-40B4-BE49-F238E27FC236}">
                <a16:creationId xmlns:a16="http://schemas.microsoft.com/office/drawing/2014/main" xmlns="" id="{81474340-F804-4CDC-B4A9-D94ECEFFF2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07442" y="167425"/>
            <a:ext cx="7000347" cy="1009718"/>
          </a:xfrm>
          <a:prstGeom prst="rect">
            <a:avLst/>
          </a:prstGeom>
          <a:noFill/>
          <a:ln>
            <a:noFill/>
          </a:ln>
        </p:spPr>
      </p:pic>
      <p:pic>
        <p:nvPicPr>
          <p:cNvPr id="6" name="5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36599" y="3842432"/>
            <a:ext cx="3639003" cy="2141782"/>
          </a:xfrm>
          <a:prstGeom prst="rect">
            <a:avLst/>
          </a:prstGeom>
          <a:noFill/>
          <a:ln>
            <a:noFill/>
          </a:ln>
        </p:spPr>
      </p:pic>
      <p:sp>
        <p:nvSpPr>
          <p:cNvPr id="2" name="1 Rectángulo"/>
          <p:cNvSpPr/>
          <p:nvPr/>
        </p:nvSpPr>
        <p:spPr>
          <a:xfrm>
            <a:off x="1970468" y="1648496"/>
            <a:ext cx="8371267" cy="1877437"/>
          </a:xfrm>
          <a:prstGeom prst="rect">
            <a:avLst/>
          </a:prstGeom>
        </p:spPr>
        <p:txBody>
          <a:bodyPr wrap="square">
            <a:spAutoFit/>
          </a:bodyPr>
          <a:lstStyle/>
          <a:p>
            <a:pPr lvl="0" algn="just"/>
            <a:r>
              <a:rPr lang="es-ES" sz="2400" dirty="0">
                <a:latin typeface="Tahoma" pitchFamily="34" charset="0"/>
                <a:ea typeface="Tahoma" pitchFamily="34" charset="0"/>
                <a:cs typeface="Tahoma" pitchFamily="34" charset="0"/>
              </a:rPr>
              <a:t>Cumpliendo con la convocatoria efectuada por el primer personero municipal, Señor Alfredo Chang Hi Fong, </a:t>
            </a:r>
            <a:r>
              <a:rPr lang="es-ES" sz="2400" dirty="0" smtClean="0">
                <a:latin typeface="Tahoma" pitchFamily="34" charset="0"/>
                <a:ea typeface="Tahoma" pitchFamily="34" charset="0"/>
                <a:cs typeface="Tahoma" pitchFamily="34" charset="0"/>
              </a:rPr>
              <a:t>he participado </a:t>
            </a:r>
            <a:r>
              <a:rPr lang="es-ES" sz="2400" dirty="0">
                <a:latin typeface="Tahoma" pitchFamily="34" charset="0"/>
                <a:ea typeface="Tahoma" pitchFamily="34" charset="0"/>
                <a:cs typeface="Tahoma" pitchFamily="34" charset="0"/>
              </a:rPr>
              <a:t>en </a:t>
            </a:r>
            <a:r>
              <a:rPr lang="es-ES" sz="2400" dirty="0" smtClean="0">
                <a:latin typeface="Tahoma" pitchFamily="34" charset="0"/>
                <a:ea typeface="Tahoma" pitchFamily="34" charset="0"/>
                <a:cs typeface="Tahoma" pitchFamily="34" charset="0"/>
              </a:rPr>
              <a:t>las Sesiones </a:t>
            </a:r>
            <a:r>
              <a:rPr lang="es-ES" sz="2400" dirty="0">
                <a:latin typeface="Tahoma" pitchFamily="34" charset="0"/>
                <a:ea typeface="Tahoma" pitchFamily="34" charset="0"/>
                <a:cs typeface="Tahoma" pitchFamily="34" charset="0"/>
              </a:rPr>
              <a:t>de Concejo </a:t>
            </a:r>
            <a:r>
              <a:rPr lang="es-ES" sz="2200" dirty="0" smtClean="0">
                <a:latin typeface="Tahoma" pitchFamily="34" charset="0"/>
                <a:ea typeface="Tahoma" pitchFamily="34" charset="0"/>
                <a:cs typeface="Tahoma" pitchFamily="34" charset="0"/>
              </a:rPr>
              <a:t>todos </a:t>
            </a:r>
            <a:r>
              <a:rPr lang="es-ES" sz="2200" dirty="0">
                <a:latin typeface="Tahoma" pitchFamily="34" charset="0"/>
                <a:ea typeface="Tahoma" pitchFamily="34" charset="0"/>
                <a:cs typeface="Tahoma" pitchFamily="34" charset="0"/>
              </a:rPr>
              <a:t>los </a:t>
            </a:r>
            <a:r>
              <a:rPr lang="es-ES" sz="2200" dirty="0" smtClean="0">
                <a:latin typeface="Tahoma" pitchFamily="34" charset="0"/>
                <a:ea typeface="Tahoma" pitchFamily="34" charset="0"/>
                <a:cs typeface="Tahoma" pitchFamily="34" charset="0"/>
              </a:rPr>
              <a:t>miércoles, donde </a:t>
            </a:r>
            <a:r>
              <a:rPr lang="es-ES" sz="2200" dirty="0">
                <a:latin typeface="Tahoma" pitchFamily="34" charset="0"/>
                <a:ea typeface="Tahoma" pitchFamily="34" charset="0"/>
                <a:cs typeface="Tahoma" pitchFamily="34" charset="0"/>
              </a:rPr>
              <a:t>se </a:t>
            </a:r>
            <a:r>
              <a:rPr lang="es-ES" sz="2200" dirty="0" smtClean="0">
                <a:latin typeface="Tahoma" pitchFamily="34" charset="0"/>
                <a:ea typeface="Tahoma" pitchFamily="34" charset="0"/>
                <a:cs typeface="Tahoma" pitchFamily="34" charset="0"/>
              </a:rPr>
              <a:t>han tratado algunos </a:t>
            </a:r>
            <a:r>
              <a:rPr lang="es-ES" sz="2200" dirty="0">
                <a:latin typeface="Tahoma" pitchFamily="34" charset="0"/>
                <a:ea typeface="Tahoma" pitchFamily="34" charset="0"/>
                <a:cs typeface="Tahoma" pitchFamily="34" charset="0"/>
              </a:rPr>
              <a:t>temas en beneficio de la ciudadanía Palenqueña.</a:t>
            </a:r>
            <a:endParaRPr lang="es-EC" sz="22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51943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CD94B3E-7C5C-4B1B-A975-5D5168E4C7E8}"/>
              </a:ext>
            </a:extLst>
          </p:cNvPr>
          <p:cNvSpPr>
            <a:spLocks noGrp="1"/>
          </p:cNvSpPr>
          <p:nvPr>
            <p:ph idx="1"/>
          </p:nvPr>
        </p:nvSpPr>
        <p:spPr>
          <a:xfrm>
            <a:off x="2287178" y="1343251"/>
            <a:ext cx="8567849" cy="5097306"/>
          </a:xfrm>
        </p:spPr>
        <p:txBody>
          <a:bodyPr/>
          <a:lstStyle/>
          <a:p>
            <a:pPr marL="0" lvl="0" indent="0" algn="just">
              <a:buNone/>
            </a:pPr>
            <a:r>
              <a:rPr lang="es-ES" dirty="0" smtClean="0">
                <a:solidFill>
                  <a:schemeClr val="tx1"/>
                </a:solidFill>
                <a:latin typeface="Tahoma" pitchFamily="34" charset="0"/>
                <a:ea typeface="Tahoma" pitchFamily="34" charset="0"/>
                <a:cs typeface="Tahoma" pitchFamily="34" charset="0"/>
              </a:rPr>
              <a:t>Recibimos conjunto con el </a:t>
            </a:r>
            <a:r>
              <a:rPr lang="es-ES" dirty="0">
                <a:solidFill>
                  <a:schemeClr val="tx1"/>
                </a:solidFill>
                <a:latin typeface="Tahoma" pitchFamily="34" charset="0"/>
                <a:ea typeface="Tahoma" pitchFamily="34" charset="0"/>
                <a:cs typeface="Tahoma" pitchFamily="34" charset="0"/>
              </a:rPr>
              <a:t>Señor Alcalde Alfredo Chang, y los compañeros </a:t>
            </a:r>
            <a:r>
              <a:rPr lang="es-ES" dirty="0" smtClean="0">
                <a:solidFill>
                  <a:schemeClr val="tx1"/>
                </a:solidFill>
                <a:latin typeface="Tahoma" pitchFamily="34" charset="0"/>
                <a:ea typeface="Tahoma" pitchFamily="34" charset="0"/>
                <a:cs typeface="Tahoma" pitchFamily="34" charset="0"/>
              </a:rPr>
              <a:t>Concejales, a varios dirigentes </a:t>
            </a:r>
            <a:r>
              <a:rPr lang="es-ES" dirty="0">
                <a:solidFill>
                  <a:schemeClr val="tx1"/>
                </a:solidFill>
                <a:latin typeface="Tahoma" pitchFamily="34" charset="0"/>
                <a:ea typeface="Tahoma" pitchFamily="34" charset="0"/>
                <a:cs typeface="Tahoma" pitchFamily="34" charset="0"/>
              </a:rPr>
              <a:t>de los sectores rurales, donde </a:t>
            </a:r>
            <a:r>
              <a:rPr lang="es-ES" dirty="0" smtClean="0">
                <a:solidFill>
                  <a:schemeClr val="tx1"/>
                </a:solidFill>
                <a:latin typeface="Tahoma" pitchFamily="34" charset="0"/>
                <a:ea typeface="Tahoma" pitchFamily="34" charset="0"/>
                <a:cs typeface="Tahoma" pitchFamily="34" charset="0"/>
              </a:rPr>
              <a:t>nos solicitaron se les apertura los caminos vecinales, donde les </a:t>
            </a:r>
            <a:r>
              <a:rPr lang="es-ES" dirty="0">
                <a:solidFill>
                  <a:schemeClr val="tx1"/>
                </a:solidFill>
                <a:latin typeface="Tahoma" pitchFamily="34" charset="0"/>
                <a:ea typeface="Tahoma" pitchFamily="34" charset="0"/>
                <a:cs typeface="Tahoma" pitchFamily="34" charset="0"/>
              </a:rPr>
              <a:t>manifestamos que las gestiones hechas ante la Prefectura han sido muchas, pero lastimosamente de parte de la Prefectura </a:t>
            </a:r>
            <a:r>
              <a:rPr lang="es-ES" dirty="0" smtClean="0">
                <a:solidFill>
                  <a:schemeClr val="tx1"/>
                </a:solidFill>
                <a:latin typeface="Tahoma" pitchFamily="34" charset="0"/>
                <a:ea typeface="Tahoma" pitchFamily="34" charset="0"/>
                <a:cs typeface="Tahoma" pitchFamily="34" charset="0"/>
              </a:rPr>
              <a:t>no </a:t>
            </a:r>
            <a:r>
              <a:rPr lang="es-ES" dirty="0">
                <a:solidFill>
                  <a:schemeClr val="tx1"/>
                </a:solidFill>
                <a:latin typeface="Tahoma" pitchFamily="34" charset="0"/>
                <a:ea typeface="Tahoma" pitchFamily="34" charset="0"/>
                <a:cs typeface="Tahoma" pitchFamily="34" charset="0"/>
              </a:rPr>
              <a:t>ha cumplido con las peticiones requeridas.</a:t>
            </a:r>
            <a:endParaRPr lang="es-EC" dirty="0">
              <a:solidFill>
                <a:schemeClr val="tx1"/>
              </a:solidFill>
              <a:latin typeface="Tahoma" pitchFamily="34" charset="0"/>
              <a:ea typeface="Tahoma" pitchFamily="34" charset="0"/>
              <a:cs typeface="Tahoma" pitchFamily="34" charset="0"/>
            </a:endParaRPr>
          </a:p>
          <a:p>
            <a:pPr marL="0" indent="0">
              <a:buNone/>
            </a:pPr>
            <a:endParaRPr lang="es-EC" b="1" dirty="0"/>
          </a:p>
        </p:txBody>
      </p:sp>
      <p:pic>
        <p:nvPicPr>
          <p:cNvPr id="4" name="Imagen 3" descr="C:\Users\PC1\Desktop\GAD Palenque\1.jpg">
            <a:extLst>
              <a:ext uri="{FF2B5EF4-FFF2-40B4-BE49-F238E27FC236}">
                <a16:creationId xmlns:a16="http://schemas.microsoft.com/office/drawing/2014/main" xmlns="" id="{F4A669CE-A2D1-4DCD-8BB2-A7B5CCA154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809" y="3094149"/>
            <a:ext cx="3107664" cy="2211947"/>
          </a:xfrm>
          <a:prstGeom prst="rect">
            <a:avLst/>
          </a:prstGeom>
          <a:noFill/>
          <a:ln>
            <a:noFill/>
          </a:ln>
        </p:spPr>
      </p:pic>
    </p:spTree>
    <p:extLst>
      <p:ext uri="{BB962C8B-B14F-4D97-AF65-F5344CB8AC3E}">
        <p14:creationId xmlns:p14="http://schemas.microsoft.com/office/powerpoint/2010/main" val="322149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92CB545-F790-4591-8D36-2306DFF75F32}"/>
              </a:ext>
            </a:extLst>
          </p:cNvPr>
          <p:cNvSpPr>
            <a:spLocks noGrp="1"/>
          </p:cNvSpPr>
          <p:nvPr>
            <p:ph idx="1"/>
          </p:nvPr>
        </p:nvSpPr>
        <p:spPr>
          <a:xfrm>
            <a:off x="1783255" y="1434171"/>
            <a:ext cx="8661509" cy="4728090"/>
          </a:xfrm>
        </p:spPr>
        <p:txBody>
          <a:bodyPr/>
          <a:lstStyle/>
          <a:p>
            <a:pPr marL="0" lvl="0" indent="0" algn="just">
              <a:buNone/>
            </a:pPr>
            <a:r>
              <a:rPr lang="es-MX" dirty="0">
                <a:solidFill>
                  <a:schemeClr val="tx1"/>
                </a:solidFill>
                <a:latin typeface="Tahoma" pitchFamily="34" charset="0"/>
                <a:ea typeface="Tahoma" pitchFamily="34" charset="0"/>
                <a:cs typeface="Tahoma" pitchFamily="34" charset="0"/>
              </a:rPr>
              <a:t>En </a:t>
            </a:r>
            <a:r>
              <a:rPr lang="es-MX" dirty="0" smtClean="0">
                <a:solidFill>
                  <a:schemeClr val="tx1"/>
                </a:solidFill>
                <a:latin typeface="Tahoma" pitchFamily="34" charset="0"/>
                <a:ea typeface="Tahoma" pitchFamily="34" charset="0"/>
                <a:cs typeface="Tahoma" pitchFamily="34" charset="0"/>
              </a:rPr>
              <a:t>compañía </a:t>
            </a:r>
            <a:r>
              <a:rPr lang="es-MX" dirty="0">
                <a:solidFill>
                  <a:schemeClr val="tx1"/>
                </a:solidFill>
                <a:latin typeface="Tahoma" pitchFamily="34" charset="0"/>
                <a:ea typeface="Tahoma" pitchFamily="34" charset="0"/>
                <a:cs typeface="Tahoma" pitchFamily="34" charset="0"/>
              </a:rPr>
              <a:t>del Señor Alcalde Alfredo Chang Hi Fong, </a:t>
            </a:r>
            <a:r>
              <a:rPr lang="es-MX" dirty="0" smtClean="0">
                <a:solidFill>
                  <a:schemeClr val="tx1"/>
                </a:solidFill>
                <a:latin typeface="Tahoma" pitchFamily="34" charset="0"/>
                <a:ea typeface="Tahoma" pitchFamily="34" charset="0"/>
                <a:cs typeface="Tahoma" pitchFamily="34" charset="0"/>
              </a:rPr>
              <a:t>y compañeros </a:t>
            </a:r>
            <a:r>
              <a:rPr lang="es-MX" dirty="0">
                <a:solidFill>
                  <a:schemeClr val="tx1"/>
                </a:solidFill>
                <a:latin typeface="Tahoma" pitchFamily="34" charset="0"/>
                <a:ea typeface="Tahoma" pitchFamily="34" charset="0"/>
                <a:cs typeface="Tahoma" pitchFamily="34" charset="0"/>
              </a:rPr>
              <a:t>concejales Lcda. Anita Vergara, Sra. Isabel Herrera, Evelio Villamar Barboto, nos </a:t>
            </a:r>
            <a:r>
              <a:rPr lang="es-MX" dirty="0" smtClean="0">
                <a:solidFill>
                  <a:schemeClr val="tx1"/>
                </a:solidFill>
                <a:latin typeface="Tahoma" pitchFamily="34" charset="0"/>
                <a:ea typeface="Tahoma" pitchFamily="34" charset="0"/>
                <a:cs typeface="Tahoma" pitchFamily="34" charset="0"/>
              </a:rPr>
              <a:t>trasladamos </a:t>
            </a:r>
            <a:r>
              <a:rPr lang="es-MX" dirty="0">
                <a:solidFill>
                  <a:schemeClr val="tx1"/>
                </a:solidFill>
                <a:latin typeface="Tahoma" pitchFamily="34" charset="0"/>
                <a:ea typeface="Tahoma" pitchFamily="34" charset="0"/>
                <a:cs typeface="Tahoma" pitchFamily="34" charset="0"/>
              </a:rPr>
              <a:t>hasta el Recinto La Luz donde fuimos recibido en la </a:t>
            </a:r>
            <a:r>
              <a:rPr lang="es-MX" dirty="0" smtClean="0">
                <a:solidFill>
                  <a:schemeClr val="tx1"/>
                </a:solidFill>
                <a:latin typeface="Tahoma" pitchFamily="34" charset="0"/>
                <a:ea typeface="Tahoma" pitchFamily="34" charset="0"/>
                <a:cs typeface="Tahoma" pitchFamily="34" charset="0"/>
              </a:rPr>
              <a:t>Escuela </a:t>
            </a:r>
            <a:r>
              <a:rPr lang="es-MX" dirty="0">
                <a:solidFill>
                  <a:schemeClr val="tx1"/>
                </a:solidFill>
                <a:latin typeface="Tahoma" pitchFamily="34" charset="0"/>
                <a:ea typeface="Tahoma" pitchFamily="34" charset="0"/>
                <a:cs typeface="Tahoma" pitchFamily="34" charset="0"/>
              </a:rPr>
              <a:t>de </a:t>
            </a:r>
            <a:r>
              <a:rPr lang="es-MX" dirty="0" smtClean="0">
                <a:solidFill>
                  <a:schemeClr val="tx1"/>
                </a:solidFill>
                <a:latin typeface="Tahoma" pitchFamily="34" charset="0"/>
                <a:ea typeface="Tahoma" pitchFamily="34" charset="0"/>
                <a:cs typeface="Tahoma" pitchFamily="34" charset="0"/>
              </a:rPr>
              <a:t>Educación Básica </a:t>
            </a:r>
            <a:r>
              <a:rPr lang="es-MX" dirty="0">
                <a:solidFill>
                  <a:schemeClr val="tx1"/>
                </a:solidFill>
                <a:latin typeface="Tahoma" pitchFamily="34" charset="0"/>
                <a:ea typeface="Tahoma" pitchFamily="34" charset="0"/>
                <a:cs typeface="Tahoma" pitchFamily="34" charset="0"/>
              </a:rPr>
              <a:t>“José </a:t>
            </a:r>
            <a:r>
              <a:rPr lang="es-MX" dirty="0" smtClean="0">
                <a:solidFill>
                  <a:schemeClr val="tx1"/>
                </a:solidFill>
                <a:latin typeface="Tahoma" pitchFamily="34" charset="0"/>
                <a:ea typeface="Tahoma" pitchFamily="34" charset="0"/>
                <a:cs typeface="Tahoma" pitchFamily="34" charset="0"/>
              </a:rPr>
              <a:t>Gómez </a:t>
            </a:r>
            <a:r>
              <a:rPr lang="es-MX" dirty="0" err="1">
                <a:solidFill>
                  <a:schemeClr val="tx1"/>
                </a:solidFill>
                <a:latin typeface="Tahoma" pitchFamily="34" charset="0"/>
                <a:ea typeface="Tahoma" pitchFamily="34" charset="0"/>
                <a:cs typeface="Tahoma" pitchFamily="34" charset="0"/>
              </a:rPr>
              <a:t>Carbo</a:t>
            </a:r>
            <a:r>
              <a:rPr lang="es-MX" dirty="0">
                <a:solidFill>
                  <a:schemeClr val="tx1"/>
                </a:solidFill>
                <a:latin typeface="Tahoma" pitchFamily="34" charset="0"/>
                <a:ea typeface="Tahoma" pitchFamily="34" charset="0"/>
                <a:cs typeface="Tahoma" pitchFamily="34" charset="0"/>
              </a:rPr>
              <a:t>” por los docentes y el Director del Distrito de Educación, donde se </a:t>
            </a:r>
            <a:r>
              <a:rPr lang="es-MX" dirty="0" smtClean="0">
                <a:solidFill>
                  <a:schemeClr val="tx1"/>
                </a:solidFill>
                <a:latin typeface="Tahoma" pitchFamily="34" charset="0"/>
                <a:ea typeface="Tahoma" pitchFamily="34" charset="0"/>
                <a:cs typeface="Tahoma" pitchFamily="34" charset="0"/>
              </a:rPr>
              <a:t>analizaron </a:t>
            </a:r>
            <a:r>
              <a:rPr lang="es-MX" dirty="0">
                <a:solidFill>
                  <a:schemeClr val="tx1"/>
                </a:solidFill>
                <a:latin typeface="Tahoma" pitchFamily="34" charset="0"/>
                <a:ea typeface="Tahoma" pitchFamily="34" charset="0"/>
                <a:cs typeface="Tahoma" pitchFamily="34" charset="0"/>
              </a:rPr>
              <a:t>algunos temas </a:t>
            </a:r>
            <a:r>
              <a:rPr lang="es-MX" dirty="0" smtClean="0">
                <a:solidFill>
                  <a:schemeClr val="tx1"/>
                </a:solidFill>
                <a:latin typeface="Tahoma" pitchFamily="34" charset="0"/>
                <a:ea typeface="Tahoma" pitchFamily="34" charset="0"/>
                <a:cs typeface="Tahoma" pitchFamily="34" charset="0"/>
              </a:rPr>
              <a:t>en </a:t>
            </a:r>
            <a:r>
              <a:rPr lang="es-MX" dirty="0">
                <a:solidFill>
                  <a:schemeClr val="tx1"/>
                </a:solidFill>
                <a:latin typeface="Tahoma" pitchFamily="34" charset="0"/>
                <a:ea typeface="Tahoma" pitchFamily="34" charset="0"/>
                <a:cs typeface="Tahoma" pitchFamily="34" charset="0"/>
              </a:rPr>
              <a:t>beneficio de los niños y niñas de dicha unidad </a:t>
            </a:r>
            <a:r>
              <a:rPr lang="es-MX" dirty="0" smtClean="0">
                <a:solidFill>
                  <a:schemeClr val="tx1"/>
                </a:solidFill>
                <a:latin typeface="Tahoma" pitchFamily="34" charset="0"/>
                <a:ea typeface="Tahoma" pitchFamily="34" charset="0"/>
                <a:cs typeface="Tahoma" pitchFamily="34" charset="0"/>
              </a:rPr>
              <a:t>educativa. </a:t>
            </a:r>
            <a:endParaRPr lang="es-EC" dirty="0">
              <a:solidFill>
                <a:schemeClr val="tx1"/>
              </a:solidFill>
              <a:latin typeface="Tahoma" pitchFamily="34" charset="0"/>
              <a:ea typeface="Tahoma" pitchFamily="34" charset="0"/>
              <a:cs typeface="Tahoma" pitchFamily="34" charset="0"/>
            </a:endParaRPr>
          </a:p>
        </p:txBody>
      </p:sp>
      <p:pic>
        <p:nvPicPr>
          <p:cNvPr id="4" name="Imagen 3" descr="C:\Users\PC1\Desktop\GAD Palenque\1.jpg">
            <a:extLst>
              <a:ext uri="{FF2B5EF4-FFF2-40B4-BE49-F238E27FC236}">
                <a16:creationId xmlns:a16="http://schemas.microsoft.com/office/drawing/2014/main" xmlns="" id="{A0D59003-A35B-4051-B5E7-0C94D7AAEB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8654"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1649" y="3374264"/>
            <a:ext cx="3319146" cy="1902867"/>
          </a:xfrm>
          <a:prstGeom prst="rect">
            <a:avLst/>
          </a:prstGeom>
          <a:noFill/>
          <a:ln>
            <a:noFill/>
          </a:ln>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8827" y="3374265"/>
            <a:ext cx="2946384" cy="1906073"/>
          </a:xfrm>
          <a:prstGeom prst="rect">
            <a:avLst/>
          </a:prstGeom>
          <a:noFill/>
          <a:ln>
            <a:noFill/>
          </a:ln>
        </p:spPr>
      </p:pic>
    </p:spTree>
    <p:extLst>
      <p:ext uri="{BB962C8B-B14F-4D97-AF65-F5344CB8AC3E}">
        <p14:creationId xmlns:p14="http://schemas.microsoft.com/office/powerpoint/2010/main" val="3611894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6D122A1-0EF3-464B-948A-639E9D5DBA21}"/>
              </a:ext>
            </a:extLst>
          </p:cNvPr>
          <p:cNvSpPr>
            <a:spLocks noGrp="1"/>
          </p:cNvSpPr>
          <p:nvPr>
            <p:ph idx="1"/>
          </p:nvPr>
        </p:nvSpPr>
        <p:spPr>
          <a:xfrm>
            <a:off x="2063232" y="1442434"/>
            <a:ext cx="8201230" cy="4454784"/>
          </a:xfrm>
        </p:spPr>
        <p:txBody>
          <a:bodyPr/>
          <a:lstStyle/>
          <a:p>
            <a:pPr marL="0" lvl="0" indent="0" algn="just">
              <a:buNone/>
            </a:pPr>
            <a:r>
              <a:rPr lang="es-ES" sz="2400" dirty="0">
                <a:solidFill>
                  <a:schemeClr val="tx1"/>
                </a:solidFill>
                <a:latin typeface="Tahoma" pitchFamily="34" charset="0"/>
                <a:ea typeface="Tahoma" pitchFamily="34" charset="0"/>
                <a:cs typeface="Tahoma" pitchFamily="34" charset="0"/>
              </a:rPr>
              <a:t>En calidad fiscalizador me traslade a los recintos los Mosquitos, la Dominga, Carcabón y Los Potreros con la finalidad de verificar los trabajos que se vienen efectuando con la maquinaria del GAD referente a la apertura de vías, y limpieza de  cunetas</a:t>
            </a:r>
            <a:r>
              <a:rPr lang="es-ES" sz="2400" dirty="0" smtClean="0">
                <a:solidFill>
                  <a:schemeClr val="tx1"/>
                </a:solidFill>
                <a:latin typeface="Tahoma" pitchFamily="34" charset="0"/>
                <a:ea typeface="Tahoma" pitchFamily="34" charset="0"/>
                <a:cs typeface="Tahoma" pitchFamily="34" charset="0"/>
              </a:rPr>
              <a:t>.</a:t>
            </a:r>
          </a:p>
          <a:p>
            <a:pPr marL="0" lvl="0" indent="0" algn="just">
              <a:buNone/>
            </a:pPr>
            <a:endParaRPr lang="es-EC" sz="2400" dirty="0">
              <a:solidFill>
                <a:schemeClr val="tx1"/>
              </a:solidFill>
              <a:latin typeface="Tahoma" pitchFamily="34" charset="0"/>
              <a:ea typeface="Tahoma" pitchFamily="34" charset="0"/>
              <a:cs typeface="Tahoma" pitchFamily="34" charset="0"/>
            </a:endParaRPr>
          </a:p>
          <a:p>
            <a:pPr marL="0" indent="0">
              <a:buNone/>
            </a:pPr>
            <a:endParaRPr lang="es-EC" dirty="0"/>
          </a:p>
        </p:txBody>
      </p:sp>
      <p:pic>
        <p:nvPicPr>
          <p:cNvPr id="5" name="Imagen 4" descr="C:\Users\PC1\Desktop\GAD Palenque\1.jpg">
            <a:extLst>
              <a:ext uri="{FF2B5EF4-FFF2-40B4-BE49-F238E27FC236}">
                <a16:creationId xmlns:a16="http://schemas.microsoft.com/office/drawing/2014/main" xmlns="" id="{47258C91-4FA4-4209-8299-E8453EDE85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1026" name="Picture 2" descr="C:\Users\Asistente-Sindico\Documents\WhatsApp Image 2021-06-29 at 12.02.2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00" y="3567446"/>
            <a:ext cx="3400023" cy="255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64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442A050D-06B7-4EE2-8435-FB3318F20C9E}"/>
              </a:ext>
            </a:extLst>
          </p:cNvPr>
          <p:cNvSpPr>
            <a:spLocks noGrp="1"/>
          </p:cNvSpPr>
          <p:nvPr>
            <p:ph idx="1"/>
          </p:nvPr>
        </p:nvSpPr>
        <p:spPr>
          <a:xfrm>
            <a:off x="2178395" y="1457739"/>
            <a:ext cx="8589689" cy="4744278"/>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Me dirigí en compañía </a:t>
            </a:r>
            <a:r>
              <a:rPr lang="es-EC" dirty="0" smtClean="0">
                <a:solidFill>
                  <a:schemeClr val="tx1"/>
                </a:solidFill>
                <a:latin typeface="Tahoma" pitchFamily="34" charset="0"/>
                <a:ea typeface="Tahoma" pitchFamily="34" charset="0"/>
                <a:cs typeface="Tahoma" pitchFamily="34" charset="0"/>
              </a:rPr>
              <a:t>de la concejal Luisana Estrada </a:t>
            </a:r>
            <a:r>
              <a:rPr lang="es-EC" dirty="0" err="1" smtClean="0">
                <a:solidFill>
                  <a:schemeClr val="tx1"/>
                </a:solidFill>
                <a:latin typeface="Tahoma" pitchFamily="34" charset="0"/>
                <a:ea typeface="Tahoma" pitchFamily="34" charset="0"/>
                <a:cs typeface="Tahoma" pitchFamily="34" charset="0"/>
              </a:rPr>
              <a:t>Aviles</a:t>
            </a:r>
            <a:r>
              <a:rPr lang="es-EC" dirty="0" smtClean="0">
                <a:solidFill>
                  <a:schemeClr val="tx1"/>
                </a:solidFill>
                <a:latin typeface="Tahoma" pitchFamily="34" charset="0"/>
                <a:ea typeface="Tahoma" pitchFamily="34" charset="0"/>
                <a:cs typeface="Tahoma" pitchFamily="34" charset="0"/>
              </a:rPr>
              <a:t>, </a:t>
            </a:r>
            <a:r>
              <a:rPr lang="es-EC" dirty="0">
                <a:solidFill>
                  <a:schemeClr val="tx1"/>
                </a:solidFill>
                <a:latin typeface="Tahoma" pitchFamily="34" charset="0"/>
                <a:ea typeface="Tahoma" pitchFamily="34" charset="0"/>
                <a:cs typeface="Tahoma" pitchFamily="34" charset="0"/>
              </a:rPr>
              <a:t>y el Director de Desarrollo Social y Participación Ciudadana, Psicólogo Xavier Paredes hasta el recinto Artillería con la finalidad de conocer de cerca la situación de la Sra. Rosa Arteaga </a:t>
            </a:r>
            <a:r>
              <a:rPr lang="es-EC" dirty="0" err="1">
                <a:solidFill>
                  <a:schemeClr val="tx1"/>
                </a:solidFill>
                <a:latin typeface="Tahoma" pitchFamily="34" charset="0"/>
                <a:ea typeface="Tahoma" pitchFamily="34" charset="0"/>
                <a:cs typeface="Tahoma" pitchFamily="34" charset="0"/>
              </a:rPr>
              <a:t>Cabanilla</a:t>
            </a:r>
            <a:r>
              <a:rPr lang="es-EC" dirty="0">
                <a:solidFill>
                  <a:schemeClr val="tx1"/>
                </a:solidFill>
                <a:latin typeface="Tahoma" pitchFamily="34" charset="0"/>
                <a:ea typeface="Tahoma" pitchFamily="34" charset="0"/>
                <a:cs typeface="Tahoma" pitchFamily="34" charset="0"/>
              </a:rPr>
              <a:t> que presenta una discapacidad y no puede movilizar donde le facilitamos una silla de rueda para así se le pueda movilizar y no esté solo acostada, donde sus familiares y ella gradecieron por la gran ayuda.  </a:t>
            </a:r>
          </a:p>
          <a:p>
            <a:pPr marL="0" indent="0">
              <a:buNone/>
            </a:pPr>
            <a:endParaRPr lang="es-EC" dirty="0"/>
          </a:p>
        </p:txBody>
      </p:sp>
      <p:pic>
        <p:nvPicPr>
          <p:cNvPr id="5" name="Imagen 4" descr="C:\Users\PC1\Desktop\GAD Palenque\1.jpg">
            <a:extLst>
              <a:ext uri="{FF2B5EF4-FFF2-40B4-BE49-F238E27FC236}">
                <a16:creationId xmlns:a16="http://schemas.microsoft.com/office/drawing/2014/main" xmlns="" id="{527891D1-CC2C-4B72-9E16-215B5EA41F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061" y="3578583"/>
            <a:ext cx="3089567" cy="2178273"/>
          </a:xfrm>
          <a:prstGeom prst="rect">
            <a:avLst/>
          </a:prstGeom>
          <a:noFill/>
          <a:ln>
            <a:noFill/>
          </a:ln>
        </p:spPr>
      </p:pic>
    </p:spTree>
    <p:extLst>
      <p:ext uri="{BB962C8B-B14F-4D97-AF65-F5344CB8AC3E}">
        <p14:creationId xmlns:p14="http://schemas.microsoft.com/office/powerpoint/2010/main" val="90307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6828" y="1431797"/>
            <a:ext cx="9839459" cy="4994761"/>
          </a:xfrm>
        </p:spPr>
        <p:txBody>
          <a:bodyPr>
            <a:normAutofit fontScale="25000" lnSpcReduction="20000"/>
          </a:bodyPr>
          <a:lstStyle/>
          <a:p>
            <a:pPr marL="0" indent="0">
              <a:buNone/>
            </a:pPr>
            <a:r>
              <a:rPr lang="es-EC" sz="8400" b="1" dirty="0">
                <a:solidFill>
                  <a:schemeClr val="tx1"/>
                </a:solidFill>
                <a:latin typeface="Tahoma" panose="020B0604030504040204" pitchFamily="34" charset="0"/>
                <a:ea typeface="Tahoma" panose="020B0604030504040204" pitchFamily="34" charset="0"/>
                <a:cs typeface="Tahoma" panose="020B0604030504040204" pitchFamily="34" charset="0"/>
              </a:rPr>
              <a:t>APROBACIÓN DE ORDENANZAS</a:t>
            </a:r>
            <a:r>
              <a:rPr lang="es-EC" sz="8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buFont typeface="Wingdings" pitchFamily="2" charset="2"/>
              <a:buChar char="Ø"/>
            </a:pPr>
            <a:r>
              <a:rPr lang="es-EC" sz="7200" dirty="0">
                <a:solidFill>
                  <a:schemeClr val="tx1"/>
                </a:solidFill>
                <a:latin typeface="Arial" panose="020B0604020202020204" pitchFamily="34" charset="0"/>
                <a:cs typeface="Arial" panose="020B0604020202020204" pitchFamily="34" charset="0"/>
              </a:rPr>
              <a:t>ORDENANZA QUE REGULA EL USO DE PLAYAS Y EL ESPACIO PÚBLICO EN EL GOBIERNO AUTÓNOMO DESCENTRALIZADO MUNICIPAL DEL CANTÓN PALENQUE, EN EL MARCO DEL MANEJO DE LA PANDEMIA DE COVID-19 EN EL CANTÓN.</a:t>
            </a:r>
          </a:p>
          <a:p>
            <a:pPr algn="just">
              <a:buFont typeface="Wingdings" pitchFamily="2" charset="2"/>
              <a:buChar char="Ø"/>
            </a:pPr>
            <a:r>
              <a:rPr lang="es-EC" sz="7200" dirty="0" smtClean="0">
                <a:solidFill>
                  <a:schemeClr val="tx1"/>
                </a:solidFill>
                <a:latin typeface="Arial" panose="020B0604020202020204" pitchFamily="34" charset="0"/>
                <a:cs typeface="Arial" panose="020B0604020202020204" pitchFamily="34" charset="0"/>
              </a:rPr>
              <a:t>ORDENANZA </a:t>
            </a:r>
            <a:r>
              <a:rPr lang="es-EC" sz="7200" dirty="0">
                <a:solidFill>
                  <a:schemeClr val="tx1"/>
                </a:solidFill>
                <a:latin typeface="Arial" panose="020B0604020202020204" pitchFamily="34" charset="0"/>
                <a:cs typeface="Arial" panose="020B0604020202020204" pitchFamily="34" charset="0"/>
              </a:rPr>
              <a:t>QUE REGULA Y CONTYROLA EL USO DEL ESPACIO PÚBLICO EN EL MARCO DEL MANEJO DE LA PANDEMIA DE COVID-19 EN EL CANTÓN PALENQUE .</a:t>
            </a:r>
          </a:p>
          <a:p>
            <a:pPr algn="just">
              <a:buFont typeface="Wingdings" pitchFamily="2" charset="2"/>
              <a:buChar char="Ø"/>
            </a:pPr>
            <a:r>
              <a:rPr lang="es-EC" sz="7200" dirty="0" smtClean="0">
                <a:solidFill>
                  <a:schemeClr val="tx1"/>
                </a:solidFill>
                <a:latin typeface="Arial" panose="020B0604020202020204" pitchFamily="34" charset="0"/>
                <a:cs typeface="Arial" panose="020B0604020202020204" pitchFamily="34" charset="0"/>
              </a:rPr>
              <a:t>ORDENZNA </a:t>
            </a:r>
            <a:r>
              <a:rPr lang="es-EC" sz="7200" dirty="0">
                <a:solidFill>
                  <a:schemeClr val="tx1"/>
                </a:solidFill>
                <a:latin typeface="Arial" panose="020B0604020202020204" pitchFamily="34" charset="0"/>
                <a:cs typeface="Arial" panose="020B0604020202020204" pitchFamily="34" charset="0"/>
              </a:rPr>
              <a:t>QUE REGULA LA REALIZACIÓN DE ESPECTACULOS PÚBLICOS EN EL GOBIERNO AUTÓNOMO DESCENTRALIZADO MUNICIPAL DEL CANTÓN PALENQUE, EN EL MARCO DEL MANEJO DE LA PANDEMIA DE COVID-19 EN EL CANTÓN. </a:t>
            </a:r>
            <a:endParaRPr lang="en-US" sz="7200" dirty="0">
              <a:latin typeface="Arial" panose="020B0604020202020204" pitchFamily="34" charset="0"/>
              <a:cs typeface="Arial" panose="020B0604020202020204" pitchFamily="34" charset="0"/>
            </a:endParaRPr>
          </a:p>
          <a:p>
            <a:pPr algn="just">
              <a:buFont typeface="Wingdings" pitchFamily="2" charset="2"/>
              <a:buChar char="Ø"/>
            </a:pPr>
            <a:r>
              <a:rPr lang="es-EC" sz="7200" dirty="0" smtClean="0">
                <a:solidFill>
                  <a:schemeClr val="tx1"/>
                </a:solidFill>
                <a:latin typeface="Arial" panose="020B0604020202020204" pitchFamily="34" charset="0"/>
                <a:cs typeface="Arial" panose="020B0604020202020204" pitchFamily="34" charset="0"/>
              </a:rPr>
              <a:t>REFORMA </a:t>
            </a:r>
            <a:r>
              <a:rPr lang="es-EC" sz="7200" dirty="0">
                <a:solidFill>
                  <a:schemeClr val="tx1"/>
                </a:solidFill>
                <a:latin typeface="Arial" panose="020B0604020202020204" pitchFamily="34" charset="0"/>
                <a:cs typeface="Arial" panose="020B0604020202020204" pitchFamily="34" charset="0"/>
              </a:rPr>
              <a:t>A LA ORDENANZA SUSTITUTIVA QUE REGLAMENTA LA OCUPACIÓN DE LA VÍA PÚBLICA DEL GOBIERNO AUTÓNOMO DESCENTARLIZADO MUNICIPAL DEL CANTÓN PALENQUE. . </a:t>
            </a:r>
          </a:p>
          <a:p>
            <a:pPr algn="just">
              <a:buFont typeface="Wingdings" pitchFamily="2" charset="2"/>
              <a:buChar char="Ø"/>
            </a:pPr>
            <a:r>
              <a:rPr lang="es-EC" sz="7200" dirty="0" smtClean="0">
                <a:solidFill>
                  <a:schemeClr val="tx1"/>
                </a:solidFill>
                <a:latin typeface="Arial" panose="020B0604020202020204" pitchFamily="34" charset="0"/>
                <a:cs typeface="Arial" panose="020B0604020202020204" pitchFamily="34" charset="0"/>
              </a:rPr>
              <a:t>ORDENANZA </a:t>
            </a:r>
            <a:r>
              <a:rPr lang="es-EC" sz="7200" dirty="0">
                <a:solidFill>
                  <a:schemeClr val="tx1"/>
                </a:solidFill>
                <a:latin typeface="Arial" panose="020B0604020202020204" pitchFamily="34" charset="0"/>
                <a:cs typeface="Arial" panose="020B0604020202020204" pitchFamily="34" charset="0"/>
              </a:rPr>
              <a:t>SUSTITUTIVA A LA ORDENANZA SUSTITUTIVA QUE REGULA EL USO, FUNCIONAMIENTO Y ADMINISTRACIÓN DEL MERCADO MUNICIPAL, LAS FERIAS LIBRES Y CENTRO COMERCIAL DEL CANTÓN PALENQUE.</a:t>
            </a:r>
          </a:p>
          <a:p>
            <a:pPr algn="just">
              <a:buFont typeface="Wingdings" pitchFamily="2" charset="2"/>
              <a:buChar char="Ø"/>
            </a:pPr>
            <a:r>
              <a:rPr lang="es-EC" sz="7200" dirty="0" smtClean="0">
                <a:solidFill>
                  <a:schemeClr val="tx1"/>
                </a:solidFill>
                <a:latin typeface="Arial" panose="020B0604020202020204" pitchFamily="34" charset="0"/>
                <a:cs typeface="Arial" panose="020B0604020202020204" pitchFamily="34" charset="0"/>
              </a:rPr>
              <a:t>ORDENANZA </a:t>
            </a:r>
            <a:r>
              <a:rPr lang="es-EC" sz="7200" dirty="0">
                <a:solidFill>
                  <a:schemeClr val="tx1"/>
                </a:solidFill>
                <a:latin typeface="Arial" panose="020B0604020202020204" pitchFamily="34" charset="0"/>
                <a:cs typeface="Arial" panose="020B0604020202020204" pitchFamily="34" charset="0"/>
              </a:rPr>
              <a:t>SUSTITUTIVA QUE REGULA LA FORMACIÓN DEL CATASTRO PREDIAL URBANO DEL CANTÓN PALENQUE, LA DETERMINACIÓN, ADMINISTRACIÓN Y RECAUDACIÓN DEL IMPUESTO A LOS PREDIOS URBANOS PARA EL BIENIO 2021-2022.</a:t>
            </a:r>
          </a:p>
          <a:p>
            <a:pPr marL="0" indent="0">
              <a:buNone/>
            </a:pPr>
            <a:endParaRPr lang="es-EC"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94938"/>
            <a:ext cx="7000347" cy="1009718"/>
          </a:xfrm>
          <a:prstGeom prst="rect">
            <a:avLst/>
          </a:prstGeom>
          <a:noFill/>
          <a:ln>
            <a:noFill/>
          </a:ln>
        </p:spPr>
      </p:pic>
    </p:spTree>
    <p:extLst>
      <p:ext uri="{BB962C8B-B14F-4D97-AF65-F5344CB8AC3E}">
        <p14:creationId xmlns:p14="http://schemas.microsoft.com/office/powerpoint/2010/main" val="393896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2FB26EA-DCD5-4A77-A592-736C75848476}"/>
              </a:ext>
            </a:extLst>
          </p:cNvPr>
          <p:cNvSpPr>
            <a:spLocks noGrp="1"/>
          </p:cNvSpPr>
          <p:nvPr>
            <p:ph idx="1"/>
          </p:nvPr>
        </p:nvSpPr>
        <p:spPr>
          <a:xfrm>
            <a:off x="2113403" y="1683026"/>
            <a:ext cx="8915400" cy="4176861"/>
          </a:xfrm>
        </p:spPr>
        <p:txBody>
          <a:bodyPr/>
          <a:lstStyle/>
          <a:p>
            <a:pPr marL="0" lvl="0" indent="0" algn="just">
              <a:buNone/>
            </a:pPr>
            <a:r>
              <a:rPr lang="es-EC" sz="2000" dirty="0">
                <a:solidFill>
                  <a:schemeClr val="tx1"/>
                </a:solidFill>
                <a:latin typeface="Tahoma" pitchFamily="34" charset="0"/>
                <a:ea typeface="Tahoma" pitchFamily="34" charset="0"/>
                <a:cs typeface="Tahoma" pitchFamily="34" charset="0"/>
              </a:rPr>
              <a:t>En calidad de </a:t>
            </a:r>
            <a:r>
              <a:rPr lang="es-EC" sz="2000" dirty="0" smtClean="0">
                <a:solidFill>
                  <a:schemeClr val="tx1"/>
                </a:solidFill>
                <a:latin typeface="Tahoma" pitchFamily="34" charset="0"/>
                <a:ea typeface="Tahoma" pitchFamily="34" charset="0"/>
                <a:cs typeface="Tahoma" pitchFamily="34" charset="0"/>
              </a:rPr>
              <a:t>Fiscalizador </a:t>
            </a:r>
            <a:r>
              <a:rPr lang="es-EC" sz="2000" dirty="0">
                <a:solidFill>
                  <a:schemeClr val="tx1"/>
                </a:solidFill>
                <a:latin typeface="Tahoma" pitchFamily="34" charset="0"/>
                <a:ea typeface="Tahoma" pitchFamily="34" charset="0"/>
                <a:cs typeface="Tahoma" pitchFamily="34" charset="0"/>
              </a:rPr>
              <a:t>me dirigí hasta el sector Alto Palenque en </a:t>
            </a:r>
            <a:r>
              <a:rPr lang="es-EC" sz="2000" dirty="0" smtClean="0">
                <a:solidFill>
                  <a:schemeClr val="tx1"/>
                </a:solidFill>
                <a:latin typeface="Tahoma" pitchFamily="34" charset="0"/>
                <a:ea typeface="Tahoma" pitchFamily="34" charset="0"/>
                <a:cs typeface="Tahoma" pitchFamily="34" charset="0"/>
              </a:rPr>
              <a:t>con </a:t>
            </a:r>
            <a:r>
              <a:rPr lang="es-EC" sz="2000" dirty="0">
                <a:solidFill>
                  <a:schemeClr val="tx1"/>
                </a:solidFill>
                <a:latin typeface="Tahoma" pitchFamily="34" charset="0"/>
                <a:ea typeface="Tahoma" pitchFamily="34" charset="0"/>
                <a:cs typeface="Tahoma" pitchFamily="34" charset="0"/>
              </a:rPr>
              <a:t>el objeto de verificar los trabajos que se están realizando respecto a las aceras, bordillo y asfaltado donde </a:t>
            </a:r>
            <a:r>
              <a:rPr lang="es-EC" sz="2000" dirty="0" smtClean="0">
                <a:solidFill>
                  <a:schemeClr val="tx1"/>
                </a:solidFill>
                <a:latin typeface="Tahoma" pitchFamily="34" charset="0"/>
                <a:ea typeface="Tahoma" pitchFamily="34" charset="0"/>
                <a:cs typeface="Tahoma" pitchFamily="34" charset="0"/>
              </a:rPr>
              <a:t>me pude dar </a:t>
            </a:r>
            <a:r>
              <a:rPr lang="es-EC" sz="2000" dirty="0">
                <a:solidFill>
                  <a:schemeClr val="tx1"/>
                </a:solidFill>
                <a:latin typeface="Tahoma" pitchFamily="34" charset="0"/>
                <a:ea typeface="Tahoma" pitchFamily="34" charset="0"/>
                <a:cs typeface="Tahoma" pitchFamily="34" charset="0"/>
              </a:rPr>
              <a:t>cuenta que están en un avance un 80% de la obra, ya falta un 20% para la terminación de dicha obra y así nuestros hermanos Palenqueños puedan tener buen acceso de sus calles y veredas en bien de la ciudadanía.</a:t>
            </a: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A15F1233-3DCC-4851-8340-2FB5AEBB7A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7" name="6 Imagen" descr="H:\FOTOS EVELIO\LUISANA  (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260" y="3709115"/>
            <a:ext cx="2899759" cy="1987917"/>
          </a:xfrm>
          <a:prstGeom prst="rect">
            <a:avLst/>
          </a:prstGeom>
          <a:noFill/>
          <a:ln>
            <a:noFill/>
          </a:ln>
        </p:spPr>
      </p:pic>
    </p:spTree>
    <p:extLst>
      <p:ext uri="{BB962C8B-B14F-4D97-AF65-F5344CB8AC3E}">
        <p14:creationId xmlns:p14="http://schemas.microsoft.com/office/powerpoint/2010/main" val="1622894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5310AB4-F915-4850-9709-9F9562DF4897}"/>
              </a:ext>
            </a:extLst>
          </p:cNvPr>
          <p:cNvSpPr>
            <a:spLocks noGrp="1"/>
          </p:cNvSpPr>
          <p:nvPr>
            <p:ph idx="1"/>
          </p:nvPr>
        </p:nvSpPr>
        <p:spPr>
          <a:xfrm>
            <a:off x="1973345" y="1355829"/>
            <a:ext cx="9195516" cy="3370718"/>
          </a:xfrm>
        </p:spPr>
        <p:txBody>
          <a:bodyPr>
            <a:normAutofit/>
          </a:bodyPr>
          <a:lstStyle/>
          <a:p>
            <a:pPr marL="0" lvl="0" indent="0" algn="just">
              <a:buNone/>
            </a:pPr>
            <a:r>
              <a:rPr lang="es-EC" sz="2000" dirty="0">
                <a:solidFill>
                  <a:schemeClr val="tx1"/>
                </a:solidFill>
                <a:latin typeface="Tahoma" pitchFamily="34" charset="0"/>
                <a:ea typeface="Tahoma" pitchFamily="34" charset="0"/>
                <a:cs typeface="Tahoma" pitchFamily="34" charset="0"/>
              </a:rPr>
              <a:t>En compañía del Señor Alcalde y compañeros ediles mantuvimos una reunión de trabajo </a:t>
            </a:r>
            <a:r>
              <a:rPr lang="es-EC" sz="2000" dirty="0" smtClean="0">
                <a:solidFill>
                  <a:schemeClr val="tx1"/>
                </a:solidFill>
                <a:latin typeface="Tahoma" pitchFamily="34" charset="0"/>
                <a:ea typeface="Tahoma" pitchFamily="34" charset="0"/>
                <a:cs typeface="Tahoma" pitchFamily="34" charset="0"/>
              </a:rPr>
              <a:t>con </a:t>
            </a:r>
            <a:r>
              <a:rPr lang="es-EC" sz="2000" dirty="0">
                <a:solidFill>
                  <a:schemeClr val="tx1"/>
                </a:solidFill>
                <a:latin typeface="Tahoma" pitchFamily="34" charset="0"/>
                <a:ea typeface="Tahoma" pitchFamily="34" charset="0"/>
                <a:cs typeface="Tahoma" pitchFamily="34" charset="0"/>
              </a:rPr>
              <a:t>el administrador provincial de CNEL Guayas Ing. Víctor Lomas, con la finalidad gestionar los proyectos de servicio de energía eléctrica en los recintos Los Ángeles, Artillería de Abajo, La Luz, La Yuca, </a:t>
            </a:r>
            <a:r>
              <a:rPr lang="es-EC" sz="2000" dirty="0" err="1">
                <a:solidFill>
                  <a:schemeClr val="tx1"/>
                </a:solidFill>
                <a:latin typeface="Tahoma" pitchFamily="34" charset="0"/>
                <a:ea typeface="Tahoma" pitchFamily="34" charset="0"/>
                <a:cs typeface="Tahoma" pitchFamily="34" charset="0"/>
              </a:rPr>
              <a:t>Maculillo</a:t>
            </a:r>
            <a:r>
              <a:rPr lang="es-EC" sz="2000" dirty="0">
                <a:solidFill>
                  <a:schemeClr val="tx1"/>
                </a:solidFill>
                <a:latin typeface="Tahoma" pitchFamily="34" charset="0"/>
                <a:ea typeface="Tahoma" pitchFamily="34" charset="0"/>
                <a:cs typeface="Tahoma" pitchFamily="34" charset="0"/>
              </a:rPr>
              <a:t> de En medio 1 y 2, </a:t>
            </a:r>
            <a:r>
              <a:rPr lang="es-EC" sz="2000" dirty="0" err="1">
                <a:solidFill>
                  <a:schemeClr val="tx1"/>
                </a:solidFill>
                <a:latin typeface="Tahoma" pitchFamily="34" charset="0"/>
                <a:ea typeface="Tahoma" pitchFamily="34" charset="0"/>
                <a:cs typeface="Tahoma" pitchFamily="34" charset="0"/>
              </a:rPr>
              <a:t>Maculillo</a:t>
            </a:r>
            <a:r>
              <a:rPr lang="es-EC" sz="2000" dirty="0">
                <a:solidFill>
                  <a:schemeClr val="tx1"/>
                </a:solidFill>
                <a:latin typeface="Tahoma" pitchFamily="34" charset="0"/>
                <a:ea typeface="Tahoma" pitchFamily="34" charset="0"/>
                <a:cs typeface="Tahoma" pitchFamily="34" charset="0"/>
              </a:rPr>
              <a:t> de Abajo, Las Palmas entre otros, donde el señor Alcalde Alfredo Chang Hi Fong les proporcionó varias peticiones de los diferentes dirigentes de los recintos al representante de CNEL, el mismo que expresó su compromiso de trabajar en conjunto para mantener un servicio de </a:t>
            </a:r>
            <a:r>
              <a:rPr lang="es-EC" sz="2000" dirty="0" smtClean="0">
                <a:solidFill>
                  <a:schemeClr val="tx1"/>
                </a:solidFill>
                <a:latin typeface="Tahoma" pitchFamily="34" charset="0"/>
                <a:ea typeface="Tahoma" pitchFamily="34" charset="0"/>
                <a:cs typeface="Tahoma" pitchFamily="34" charset="0"/>
              </a:rPr>
              <a:t>calidad.</a:t>
            </a:r>
            <a:endParaRPr lang="es-EC" sz="2000" dirty="0">
              <a:solidFill>
                <a:schemeClr val="tx1"/>
              </a:solidFill>
              <a:latin typeface="Tahoma" pitchFamily="34" charset="0"/>
              <a:ea typeface="Tahoma" pitchFamily="34" charset="0"/>
              <a:cs typeface="Tahoma" pitchFamily="34" charset="0"/>
            </a:endParaRP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C6ACDE16-03E7-418C-93AD-03C8321001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70930" y="167425"/>
            <a:ext cx="7000347" cy="1009718"/>
          </a:xfrm>
          <a:prstGeom prst="rect">
            <a:avLst/>
          </a:prstGeom>
          <a:noFill/>
          <a:ln>
            <a:noFill/>
          </a:ln>
        </p:spPr>
      </p:pic>
      <p:pic>
        <p:nvPicPr>
          <p:cNvPr id="6" name="5 Imagen" descr="C:\Users\AA.PP2\Documents\127523569_1181211488965386_4790013688843928105_n.jpg"/>
          <p:cNvPicPr/>
          <p:nvPr/>
        </p:nvPicPr>
        <p:blipFill rotWithShape="1">
          <a:blip r:embed="rId3" cstate="print">
            <a:extLst>
              <a:ext uri="{28A0092B-C50C-407E-A947-70E740481C1C}">
                <a14:useLocalDpi xmlns:a14="http://schemas.microsoft.com/office/drawing/2010/main" val="0"/>
              </a:ext>
            </a:extLst>
          </a:blip>
          <a:srcRect t="12961"/>
          <a:stretch/>
        </p:blipFill>
        <p:spPr bwMode="auto">
          <a:xfrm>
            <a:off x="5005510" y="4082603"/>
            <a:ext cx="3443031" cy="23632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2865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3B3CB61-93E1-4C2C-B828-B6BECD6156EF}"/>
              </a:ext>
            </a:extLst>
          </p:cNvPr>
          <p:cNvSpPr>
            <a:spLocks noGrp="1"/>
          </p:cNvSpPr>
          <p:nvPr>
            <p:ph idx="1"/>
          </p:nvPr>
        </p:nvSpPr>
        <p:spPr>
          <a:xfrm>
            <a:off x="2151890" y="1795060"/>
            <a:ext cx="8534307" cy="3777622"/>
          </a:xfrm>
        </p:spPr>
        <p:txBody>
          <a:bodyPr/>
          <a:lstStyle/>
          <a:p>
            <a:pPr marL="0" indent="0" algn="just">
              <a:buNone/>
            </a:pPr>
            <a:r>
              <a:rPr lang="es-EC" dirty="0" smtClean="0">
                <a:solidFill>
                  <a:schemeClr val="tx1"/>
                </a:solidFill>
                <a:latin typeface="Tahoma" pitchFamily="34" charset="0"/>
                <a:ea typeface="Tahoma" pitchFamily="34" charset="0"/>
                <a:cs typeface="Tahoma" pitchFamily="34" charset="0"/>
              </a:rPr>
              <a:t>En calidad de Presidente de la Comisión de Educación, Cultura, Deporte y Salud me dirigí </a:t>
            </a:r>
            <a:r>
              <a:rPr lang="es-EC" dirty="0">
                <a:solidFill>
                  <a:schemeClr val="tx1"/>
                </a:solidFill>
                <a:latin typeface="Tahoma" pitchFamily="34" charset="0"/>
                <a:ea typeface="Tahoma" pitchFamily="34" charset="0"/>
                <a:cs typeface="Tahoma" pitchFamily="34" charset="0"/>
              </a:rPr>
              <a:t>hasta </a:t>
            </a:r>
            <a:r>
              <a:rPr lang="es-EC" dirty="0" smtClean="0">
                <a:solidFill>
                  <a:schemeClr val="tx1"/>
                </a:solidFill>
                <a:latin typeface="Tahoma" pitchFamily="34" charset="0"/>
                <a:ea typeface="Tahoma" pitchFamily="34" charset="0"/>
                <a:cs typeface="Tahoma" pitchFamily="34" charset="0"/>
              </a:rPr>
              <a:t>el recinto Jauneche donde </a:t>
            </a:r>
            <a:r>
              <a:rPr lang="es-EC" dirty="0">
                <a:solidFill>
                  <a:schemeClr val="tx1"/>
                </a:solidFill>
                <a:latin typeface="Tahoma" pitchFamily="34" charset="0"/>
                <a:ea typeface="Tahoma" pitchFamily="34" charset="0"/>
                <a:cs typeface="Tahoma" pitchFamily="34" charset="0"/>
              </a:rPr>
              <a:t>funciona la biblioteca Municipal con la finalidad de verificar en qué estado se encuentra </a:t>
            </a:r>
            <a:r>
              <a:rPr lang="es-EC" dirty="0" smtClean="0">
                <a:solidFill>
                  <a:schemeClr val="tx1"/>
                </a:solidFill>
                <a:latin typeface="Tahoma" pitchFamily="34" charset="0"/>
                <a:ea typeface="Tahoma" pitchFamily="34" charset="0"/>
                <a:cs typeface="Tahoma" pitchFamily="34" charset="0"/>
              </a:rPr>
              <a:t>funcionando el internet para así proporcionar una mejor cobertura </a:t>
            </a:r>
            <a:r>
              <a:rPr lang="es-EC" dirty="0" smtClean="0">
                <a:solidFill>
                  <a:schemeClr val="tx1"/>
                </a:solidFill>
                <a:latin typeface="Arial" pitchFamily="34" charset="0"/>
                <a:cs typeface="Arial" pitchFamily="34" charset="0"/>
              </a:rPr>
              <a:t>ya </a:t>
            </a:r>
            <a:r>
              <a:rPr lang="es-EC" dirty="0">
                <a:solidFill>
                  <a:schemeClr val="tx1"/>
                </a:solidFill>
                <a:latin typeface="Arial" pitchFamily="34" charset="0"/>
                <a:cs typeface="Arial" pitchFamily="34" charset="0"/>
              </a:rPr>
              <a:t>que por la situación que estamos viviendo día a </a:t>
            </a:r>
            <a:r>
              <a:rPr lang="es-EC" dirty="0" smtClean="0">
                <a:solidFill>
                  <a:schemeClr val="tx1"/>
                </a:solidFill>
                <a:latin typeface="Arial" pitchFamily="34" charset="0"/>
                <a:cs typeface="Arial" pitchFamily="34" charset="0"/>
              </a:rPr>
              <a:t>día, </a:t>
            </a:r>
            <a:r>
              <a:rPr lang="es-EC" dirty="0">
                <a:solidFill>
                  <a:schemeClr val="tx1"/>
                </a:solidFill>
                <a:latin typeface="Arial" pitchFamily="34" charset="0"/>
                <a:cs typeface="Arial" pitchFamily="34" charset="0"/>
              </a:rPr>
              <a:t>muchos niños, </a:t>
            </a:r>
            <a:r>
              <a:rPr lang="es-EC" dirty="0" err="1" smtClean="0">
                <a:solidFill>
                  <a:schemeClr val="tx1"/>
                </a:solidFill>
                <a:latin typeface="Arial" pitchFamily="34" charset="0"/>
                <a:cs typeface="Arial" pitchFamily="34" charset="0"/>
              </a:rPr>
              <a:t>niñ@s</a:t>
            </a:r>
            <a:r>
              <a:rPr lang="es-EC" dirty="0" smtClean="0">
                <a:solidFill>
                  <a:schemeClr val="tx1"/>
                </a:solidFill>
                <a:latin typeface="Arial" pitchFamily="34" charset="0"/>
                <a:cs typeface="Arial" pitchFamily="34" charset="0"/>
              </a:rPr>
              <a:t> </a:t>
            </a:r>
            <a:r>
              <a:rPr lang="es-EC" dirty="0">
                <a:solidFill>
                  <a:schemeClr val="tx1"/>
                </a:solidFill>
                <a:latin typeface="Arial" pitchFamily="34" charset="0"/>
                <a:cs typeface="Arial" pitchFamily="34" charset="0"/>
              </a:rPr>
              <a:t>y jóvenes no pueden acceder sus clases virtuales.</a:t>
            </a:r>
          </a:p>
          <a:p>
            <a:pPr marL="0" lvl="0" indent="0" algn="just">
              <a:buNone/>
            </a:pPr>
            <a:r>
              <a:rPr lang="es-EC" dirty="0" smtClean="0">
                <a:solidFill>
                  <a:schemeClr val="tx1"/>
                </a:solidFill>
                <a:latin typeface="Tahoma" pitchFamily="34" charset="0"/>
                <a:ea typeface="Tahoma" pitchFamily="34" charset="0"/>
                <a:cs typeface="Tahoma" pitchFamily="34" charset="0"/>
              </a:rPr>
              <a:t> </a:t>
            </a:r>
            <a:endParaRPr lang="es-EC" dirty="0"/>
          </a:p>
        </p:txBody>
      </p:sp>
      <p:pic>
        <p:nvPicPr>
          <p:cNvPr id="5" name="Imagen 4" descr="C:\Users\PC1\Desktop\GAD Palenque\1.jpg">
            <a:extLst>
              <a:ext uri="{FF2B5EF4-FFF2-40B4-BE49-F238E27FC236}">
                <a16:creationId xmlns:a16="http://schemas.microsoft.com/office/drawing/2014/main" xmlns="" id="{F98BEA0F-78F6-405D-BEE6-81BEE9D9B8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8164" y="375658"/>
            <a:ext cx="7000347" cy="1009718"/>
          </a:xfrm>
          <a:prstGeom prst="rect">
            <a:avLst/>
          </a:prstGeom>
          <a:noFill/>
          <a:ln>
            <a:noFill/>
          </a:ln>
        </p:spPr>
      </p:pic>
      <p:pic>
        <p:nvPicPr>
          <p:cNvPr id="6" name="5 Imagen" descr="C:\Users\AA.PP2\Downloads\WhatsApp Image 2020-12-03 at 13.59.3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862" y="3544291"/>
            <a:ext cx="2705704" cy="2276959"/>
          </a:xfrm>
          <a:prstGeom prst="rect">
            <a:avLst/>
          </a:prstGeom>
          <a:noFill/>
          <a:ln>
            <a:noFill/>
          </a:ln>
        </p:spPr>
      </p:pic>
    </p:spTree>
    <p:extLst>
      <p:ext uri="{BB962C8B-B14F-4D97-AF65-F5344CB8AC3E}">
        <p14:creationId xmlns:p14="http://schemas.microsoft.com/office/powerpoint/2010/main" val="2564271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F75CD1C-C3DB-4830-819E-6815ACFC6F19}"/>
              </a:ext>
            </a:extLst>
          </p:cNvPr>
          <p:cNvSpPr>
            <a:spLocks noGrp="1"/>
          </p:cNvSpPr>
          <p:nvPr>
            <p:ph idx="1"/>
          </p:nvPr>
        </p:nvSpPr>
        <p:spPr>
          <a:xfrm>
            <a:off x="2155624" y="1752273"/>
            <a:ext cx="8770274" cy="3777622"/>
          </a:xfrm>
        </p:spPr>
        <p:txBody>
          <a:bodyPr/>
          <a:lstStyle/>
          <a:p>
            <a:pPr marL="0" lvl="0" indent="0" algn="just">
              <a:buNone/>
            </a:pPr>
            <a:r>
              <a:rPr lang="es-ES" sz="2000" dirty="0">
                <a:solidFill>
                  <a:schemeClr val="tx1"/>
                </a:solidFill>
                <a:latin typeface="Tahoma" pitchFamily="34" charset="0"/>
                <a:ea typeface="Tahoma" pitchFamily="34" charset="0"/>
                <a:cs typeface="Tahoma" pitchFamily="34" charset="0"/>
              </a:rPr>
              <a:t>Me dirigí hasta </a:t>
            </a:r>
            <a:r>
              <a:rPr lang="es-ES" sz="2000" dirty="0" smtClean="0">
                <a:solidFill>
                  <a:schemeClr val="tx1"/>
                </a:solidFill>
                <a:latin typeface="Tahoma" pitchFamily="34" charset="0"/>
                <a:ea typeface="Tahoma" pitchFamily="34" charset="0"/>
                <a:cs typeface="Tahoma" pitchFamily="34" charset="0"/>
              </a:rPr>
              <a:t>varios sectores del cantón con la finalidad de brindar un pequeño agasajo </a:t>
            </a:r>
            <a:r>
              <a:rPr lang="es-ES" sz="2000" dirty="0">
                <a:solidFill>
                  <a:schemeClr val="tx1"/>
                </a:solidFill>
                <a:latin typeface="Tahoma" pitchFamily="34" charset="0"/>
                <a:ea typeface="Tahoma" pitchFamily="34" charset="0"/>
                <a:cs typeface="Tahoma" pitchFamily="34" charset="0"/>
              </a:rPr>
              <a:t>a los niños y niñas </a:t>
            </a:r>
            <a:r>
              <a:rPr lang="es-ES" sz="2000" dirty="0" smtClean="0">
                <a:solidFill>
                  <a:schemeClr val="tx1"/>
                </a:solidFill>
                <a:latin typeface="Tahoma" pitchFamily="34" charset="0"/>
                <a:ea typeface="Tahoma" pitchFamily="34" charset="0"/>
                <a:cs typeface="Tahoma" pitchFamily="34" charset="0"/>
              </a:rPr>
              <a:t>entregándoles </a:t>
            </a:r>
            <a:r>
              <a:rPr lang="es-ES" sz="2000" dirty="0">
                <a:solidFill>
                  <a:schemeClr val="tx1"/>
                </a:solidFill>
                <a:latin typeface="Tahoma" pitchFamily="34" charset="0"/>
                <a:ea typeface="Tahoma" pitchFamily="34" charset="0"/>
                <a:cs typeface="Tahoma" pitchFamily="34" charset="0"/>
              </a:rPr>
              <a:t>juguetes, y dulces para así ver sonreír un niño en esta navidad, </a:t>
            </a:r>
            <a:r>
              <a:rPr lang="es-ES" sz="2000" dirty="0" smtClean="0">
                <a:solidFill>
                  <a:schemeClr val="tx1"/>
                </a:solidFill>
                <a:latin typeface="Tahoma" pitchFamily="34" charset="0"/>
                <a:ea typeface="Tahoma" pitchFamily="34" charset="0"/>
                <a:cs typeface="Tahoma" pitchFamily="34" charset="0"/>
              </a:rPr>
              <a:t>ya </a:t>
            </a:r>
            <a:r>
              <a:rPr lang="es-ES" sz="2000" dirty="0">
                <a:solidFill>
                  <a:schemeClr val="tx1"/>
                </a:solidFill>
                <a:latin typeface="Tahoma" pitchFamily="34" charset="0"/>
                <a:ea typeface="Tahoma" pitchFamily="34" charset="0"/>
                <a:cs typeface="Tahoma" pitchFamily="34" charset="0"/>
              </a:rPr>
              <a:t>que no se pudo hacer como se lo efectuaba en </a:t>
            </a:r>
            <a:r>
              <a:rPr lang="es-ES" sz="2000" dirty="0" smtClean="0">
                <a:solidFill>
                  <a:schemeClr val="tx1"/>
                </a:solidFill>
                <a:latin typeface="Tahoma" pitchFamily="34" charset="0"/>
                <a:ea typeface="Tahoma" pitchFamily="34" charset="0"/>
                <a:cs typeface="Tahoma" pitchFamily="34" charset="0"/>
              </a:rPr>
              <a:t>años anteriores.</a:t>
            </a:r>
            <a:endParaRPr lang="es-ES" sz="2000" dirty="0">
              <a:solidFill>
                <a:schemeClr val="tx1"/>
              </a:solidFill>
              <a:latin typeface="Tahoma" pitchFamily="34" charset="0"/>
              <a:ea typeface="Tahoma" pitchFamily="34" charset="0"/>
              <a:cs typeface="Tahoma" pitchFamily="34" charset="0"/>
            </a:endParaRPr>
          </a:p>
          <a:p>
            <a:pPr marL="0" indent="0">
              <a:buNone/>
            </a:pPr>
            <a:endParaRPr lang="es-EC" dirty="0"/>
          </a:p>
        </p:txBody>
      </p:sp>
      <p:pic>
        <p:nvPicPr>
          <p:cNvPr id="4" name="Imagen 3" descr="C:\Users\PC1\Desktop\GAD Palenque\1.jpg">
            <a:extLst>
              <a:ext uri="{FF2B5EF4-FFF2-40B4-BE49-F238E27FC236}">
                <a16:creationId xmlns:a16="http://schemas.microsoft.com/office/drawing/2014/main" xmlns="" id="{E349A9A7-9828-4307-A842-11F77970A9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8164" y="375658"/>
            <a:ext cx="7000347" cy="1009718"/>
          </a:xfrm>
          <a:prstGeom prst="rect">
            <a:avLst/>
          </a:prstGeom>
          <a:noFill/>
          <a:ln>
            <a:noFill/>
          </a:ln>
        </p:spPr>
      </p:pic>
      <p:pic>
        <p:nvPicPr>
          <p:cNvPr id="2050" name="Picture 2" descr="C:\Users\Asistente-Sindico\Documents\WhatsApp Image 2021-06-29 at 12.02.1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079" y="3111759"/>
            <a:ext cx="3159353" cy="23695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istente-Sindico\Documents\WhatsApp Image 2021-06-29 at 12.02.1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608" y="3216301"/>
            <a:ext cx="3155586" cy="23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53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76F2DA8-349B-4977-B211-F5CF62BD99F7}"/>
              </a:ext>
            </a:extLst>
          </p:cNvPr>
          <p:cNvSpPr>
            <a:spLocks noGrp="1"/>
          </p:cNvSpPr>
          <p:nvPr>
            <p:ph idx="1"/>
          </p:nvPr>
        </p:nvSpPr>
        <p:spPr>
          <a:xfrm>
            <a:off x="2266682" y="1725769"/>
            <a:ext cx="8378573" cy="4144944"/>
          </a:xfrm>
        </p:spPr>
        <p:txBody>
          <a:bodyPr/>
          <a:lstStyle/>
          <a:p>
            <a:pPr marL="0" lvl="0" indent="0" algn="just">
              <a:buNone/>
            </a:pPr>
            <a:r>
              <a:rPr lang="es-EC" sz="2000" dirty="0">
                <a:solidFill>
                  <a:schemeClr val="tx1"/>
                </a:solidFill>
                <a:latin typeface="Tahoma" pitchFamily="34" charset="0"/>
                <a:ea typeface="Tahoma" pitchFamily="34" charset="0"/>
                <a:cs typeface="Tahoma" pitchFamily="34" charset="0"/>
              </a:rPr>
              <a:t>No se ha podido realizar agasajos navideños por la situación que estamos enfrentando, pero eso </a:t>
            </a:r>
            <a:r>
              <a:rPr lang="es-EC" sz="2000" dirty="0" smtClean="0">
                <a:solidFill>
                  <a:schemeClr val="tx1"/>
                </a:solidFill>
                <a:latin typeface="Tahoma" pitchFamily="34" charset="0"/>
                <a:ea typeface="Tahoma" pitchFamily="34" charset="0"/>
                <a:cs typeface="Tahoma" pitchFamily="34" charset="0"/>
              </a:rPr>
              <a:t>no impedido </a:t>
            </a:r>
            <a:r>
              <a:rPr lang="es-EC" sz="2000" dirty="0">
                <a:solidFill>
                  <a:schemeClr val="tx1"/>
                </a:solidFill>
                <a:latin typeface="Tahoma" pitchFamily="34" charset="0"/>
                <a:ea typeface="Tahoma" pitchFamily="34" charset="0"/>
                <a:cs typeface="Tahoma" pitchFamily="34" charset="0"/>
              </a:rPr>
              <a:t>que nuestra niñez reciban sus juguetitos y dulces por lo que me traslade </a:t>
            </a:r>
            <a:r>
              <a:rPr lang="es-EC" sz="2000" dirty="0" smtClean="0">
                <a:solidFill>
                  <a:schemeClr val="tx1"/>
                </a:solidFill>
                <a:latin typeface="Tahoma" pitchFamily="34" charset="0"/>
                <a:ea typeface="Tahoma" pitchFamily="34" charset="0"/>
                <a:cs typeface="Tahoma" pitchFamily="34" charset="0"/>
              </a:rPr>
              <a:t>al sector el Chavaco, y calle Eloy Alfaro del </a:t>
            </a:r>
            <a:r>
              <a:rPr lang="es-EC" sz="2000" dirty="0">
                <a:solidFill>
                  <a:schemeClr val="tx1"/>
                </a:solidFill>
                <a:latin typeface="Tahoma" pitchFamily="34" charset="0"/>
                <a:ea typeface="Tahoma" pitchFamily="34" charset="0"/>
                <a:cs typeface="Tahoma" pitchFamily="34" charset="0"/>
              </a:rPr>
              <a:t>cantón con la finalidad de entregar un pequeño presente a cada niño de mi cantón.</a:t>
            </a:r>
          </a:p>
          <a:p>
            <a:pPr marL="0" indent="0">
              <a:buNone/>
            </a:pPr>
            <a:endParaRPr lang="es-EC" dirty="0"/>
          </a:p>
        </p:txBody>
      </p:sp>
      <p:pic>
        <p:nvPicPr>
          <p:cNvPr id="5" name="Imagen 4" descr="C:\Users\PC1\Desktop\GAD Palenque\1.jpg">
            <a:extLst>
              <a:ext uri="{FF2B5EF4-FFF2-40B4-BE49-F238E27FC236}">
                <a16:creationId xmlns:a16="http://schemas.microsoft.com/office/drawing/2014/main" xmlns="" id="{B8B7E2BB-B3E4-4741-9C36-4D70FF7E11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4425" y="441919"/>
            <a:ext cx="7000347" cy="1009718"/>
          </a:xfrm>
          <a:prstGeom prst="rect">
            <a:avLst/>
          </a:prstGeom>
          <a:noFill/>
          <a:ln>
            <a:noFill/>
          </a:ln>
        </p:spPr>
      </p:pic>
      <p:pic>
        <p:nvPicPr>
          <p:cNvPr id="3074" name="Picture 2" descr="C:\Users\Asistente-Sindico\Documents\WhatsApp Image 2021-06-29 at 12.02.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425" y="3536420"/>
            <a:ext cx="2976433" cy="2232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istente-Sindico\Documents\WhatsApp Image 2021-06-29 at 12.02.1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477" y="3226339"/>
            <a:ext cx="2322891" cy="285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15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xmlns="" id="{48E118A1-564B-4CAA-88B1-CC5595AD0A5E}"/>
              </a:ext>
            </a:extLst>
          </p:cNvPr>
          <p:cNvPicPr>
            <a:picLocks noGrp="1" noChangeAspect="1"/>
          </p:cNvPicPr>
          <p:nvPr>
            <p:ph idx="1"/>
          </p:nvPr>
        </p:nvPicPr>
        <p:blipFill>
          <a:blip r:embed="rId2"/>
          <a:stretch>
            <a:fillRect/>
          </a:stretch>
        </p:blipFill>
        <p:spPr>
          <a:xfrm>
            <a:off x="3962399" y="2135560"/>
            <a:ext cx="5300871" cy="4240697"/>
          </a:xfrm>
        </p:spPr>
      </p:pic>
      <p:pic>
        <p:nvPicPr>
          <p:cNvPr id="4" name="Imagen 3" descr="C:\Users\PC1\Desktop\GAD Palenque\1.jpg">
            <a:extLst>
              <a:ext uri="{FF2B5EF4-FFF2-40B4-BE49-F238E27FC236}">
                <a16:creationId xmlns:a16="http://schemas.microsoft.com/office/drawing/2014/main" xmlns="" id="{BF7A79C7-4DAC-452D-A954-AB35F2B6A7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80786" y="338888"/>
            <a:ext cx="7000347" cy="1009718"/>
          </a:xfrm>
          <a:prstGeom prst="rect">
            <a:avLst/>
          </a:prstGeom>
          <a:noFill/>
          <a:ln>
            <a:noFill/>
          </a:ln>
        </p:spPr>
      </p:pic>
    </p:spTree>
    <p:extLst>
      <p:ext uri="{BB962C8B-B14F-4D97-AF65-F5344CB8AC3E}">
        <p14:creationId xmlns:p14="http://schemas.microsoft.com/office/powerpoint/2010/main" val="21893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39916" y="2088630"/>
            <a:ext cx="8915400" cy="3777622"/>
          </a:xfrm>
        </p:spPr>
        <p:txBody>
          <a:bodyPr>
            <a:normAutofit/>
          </a:bodyPr>
          <a:lstStyle/>
          <a:p>
            <a:pPr marL="0" indent="0">
              <a:buNone/>
            </a:pPr>
            <a:r>
              <a:rPr lang="es-EC" sz="2400" b="1" dirty="0">
                <a:solidFill>
                  <a:schemeClr val="tx1"/>
                </a:solidFill>
                <a:latin typeface="Tahoma" panose="020B0604030504040204" pitchFamily="34" charset="0"/>
                <a:ea typeface="Tahoma" panose="020B0604030504040204" pitchFamily="34" charset="0"/>
                <a:cs typeface="Tahoma" panose="020B0604030504040204" pitchFamily="34" charset="0"/>
              </a:rPr>
              <a:t>Conformo las siguientes  Comisiones del Concejo Cantonal de Palenque:</a:t>
            </a:r>
          </a:p>
          <a:p>
            <a:pPr marL="0" indent="0">
              <a:buNone/>
            </a:pPr>
            <a:r>
              <a:rPr lang="es-EC"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s-EC"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r>
              <a:rPr lang="es-EC" sz="2200" dirty="0">
                <a:solidFill>
                  <a:schemeClr val="tx1"/>
                </a:solidFill>
                <a:latin typeface="Tahoma" panose="020B0604030504040204" pitchFamily="34" charset="0"/>
                <a:ea typeface="Tahoma" panose="020B0604030504040204" pitchFamily="34" charset="0"/>
                <a:cs typeface="Tahoma" panose="020B0604030504040204" pitchFamily="34" charset="0"/>
              </a:rPr>
              <a:t>Comisión </a:t>
            </a:r>
            <a:r>
              <a:rPr lang="es-EC"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de </a:t>
            </a:r>
            <a:r>
              <a:rPr lang="es-EC" sz="2200" dirty="0">
                <a:solidFill>
                  <a:schemeClr val="tx1"/>
                </a:solidFill>
                <a:latin typeface="Tahoma" panose="020B0604030504040204" pitchFamily="34" charset="0"/>
                <a:ea typeface="Tahoma" panose="020B0604030504040204" pitchFamily="34" charset="0"/>
                <a:cs typeface="Tahoma" panose="020B0604030504040204" pitchFamily="34" charset="0"/>
              </a:rPr>
              <a:t>Equidad </a:t>
            </a:r>
            <a:r>
              <a:rPr lang="es-EC"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 Género (Segundo Vocal)</a:t>
            </a:r>
            <a:endParaRPr lang="es-EC"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r>
              <a:rPr lang="es-EC" sz="2200" dirty="0">
                <a:solidFill>
                  <a:schemeClr val="tx1"/>
                </a:solidFill>
                <a:latin typeface="Tahoma" panose="020B0604030504040204" pitchFamily="34" charset="0"/>
                <a:ea typeface="Tahoma" panose="020B0604030504040204" pitchFamily="34" charset="0"/>
                <a:cs typeface="Tahoma" panose="020B0604030504040204" pitchFamily="34" charset="0"/>
              </a:rPr>
              <a:t>Comisión de </a:t>
            </a:r>
            <a:r>
              <a:rPr lang="es-EC"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Servicios Públicos, Vía Pública y Promoción Social  (Segundo Vocal) </a:t>
            </a:r>
          </a:p>
          <a:p>
            <a:pPr>
              <a:buFont typeface="Wingdings" panose="05000000000000000000" pitchFamily="2" charset="2"/>
              <a:buChar char="q"/>
            </a:pPr>
            <a:r>
              <a:rPr lang="es-EC"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Comisión de Terrenos, Medio Ambiente y Turismo (Segundo Vocal)</a:t>
            </a:r>
            <a:endParaRPr lang="es-EC"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r>
              <a:rPr lang="es-EC" sz="2200" dirty="0">
                <a:solidFill>
                  <a:schemeClr val="tx1"/>
                </a:solidFill>
                <a:latin typeface="Tahoma" panose="020B0604030504040204" pitchFamily="34" charset="0"/>
                <a:ea typeface="Tahoma" panose="020B0604030504040204" pitchFamily="34" charset="0"/>
                <a:cs typeface="Tahoma" panose="020B0604030504040204" pitchFamily="34" charset="0"/>
              </a:rPr>
              <a:t>Comisión de Educación, </a:t>
            </a:r>
            <a:r>
              <a:rPr lang="es-EC"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Cultura, Deporte y Salud (Presidente)</a:t>
            </a:r>
            <a:endParaRPr lang="es-EC"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97443" y="175139"/>
            <a:ext cx="7000347" cy="1009718"/>
          </a:xfrm>
          <a:prstGeom prst="rect">
            <a:avLst/>
          </a:prstGeom>
          <a:noFill/>
          <a:ln>
            <a:noFill/>
          </a:ln>
        </p:spPr>
      </p:pic>
    </p:spTree>
    <p:extLst>
      <p:ext uri="{BB962C8B-B14F-4D97-AF65-F5344CB8AC3E}">
        <p14:creationId xmlns:p14="http://schemas.microsoft.com/office/powerpoint/2010/main" val="344939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74057" y="1680982"/>
            <a:ext cx="8692681" cy="4201496"/>
          </a:xfrm>
        </p:spPr>
        <p:txBody>
          <a:bodyPr/>
          <a:lstStyle/>
          <a:p>
            <a:pPr marL="0" lvl="0" indent="0" algn="just">
              <a:buNone/>
            </a:pPr>
            <a:r>
              <a:rPr lang="es-EC" sz="2400" dirty="0">
                <a:solidFill>
                  <a:schemeClr val="tx1"/>
                </a:solidFill>
                <a:latin typeface="Tahoma" pitchFamily="34" charset="0"/>
                <a:ea typeface="Tahoma" pitchFamily="34" charset="0"/>
                <a:cs typeface="Tahoma" pitchFamily="34" charset="0"/>
              </a:rPr>
              <a:t>En calidad de fiscalizador, </a:t>
            </a:r>
            <a:r>
              <a:rPr lang="es-EC" sz="2400" dirty="0" smtClean="0">
                <a:solidFill>
                  <a:schemeClr val="tx1"/>
                </a:solidFill>
                <a:latin typeface="Tahoma" pitchFamily="34" charset="0"/>
                <a:ea typeface="Tahoma" pitchFamily="34" charset="0"/>
                <a:cs typeface="Tahoma" pitchFamily="34" charset="0"/>
              </a:rPr>
              <a:t>hemos </a:t>
            </a:r>
            <a:r>
              <a:rPr lang="es-EC" sz="2400" dirty="0">
                <a:solidFill>
                  <a:schemeClr val="tx1"/>
                </a:solidFill>
                <a:latin typeface="Tahoma" pitchFamily="34" charset="0"/>
                <a:ea typeface="Tahoma" pitchFamily="34" charset="0"/>
                <a:cs typeface="Tahoma" pitchFamily="34" charset="0"/>
              </a:rPr>
              <a:t>recorridos en compañía </a:t>
            </a:r>
            <a:r>
              <a:rPr lang="es-EC" sz="2400" dirty="0" smtClean="0">
                <a:solidFill>
                  <a:schemeClr val="tx1"/>
                </a:solidFill>
                <a:latin typeface="Tahoma" pitchFamily="34" charset="0"/>
                <a:ea typeface="Tahoma" pitchFamily="34" charset="0"/>
                <a:cs typeface="Tahoma" pitchFamily="34" charset="0"/>
              </a:rPr>
              <a:t>del   compañero edil Evelio Villamar nos dirigimos </a:t>
            </a:r>
            <a:r>
              <a:rPr lang="es-EC" sz="2400" dirty="0">
                <a:solidFill>
                  <a:schemeClr val="tx1"/>
                </a:solidFill>
                <a:latin typeface="Tahoma" pitchFamily="34" charset="0"/>
                <a:ea typeface="Tahoma" pitchFamily="34" charset="0"/>
                <a:cs typeface="Tahoma" pitchFamily="34" charset="0"/>
              </a:rPr>
              <a:t>hasta el cementerio en la parte de atrás donde se está construyendo el cerramiento.</a:t>
            </a:r>
          </a:p>
          <a:p>
            <a:pPr marL="0" indent="0" algn="just">
              <a:buNone/>
            </a:pPr>
            <a:endParaRPr lang="es-EC" dirty="0">
              <a:solidFill>
                <a:schemeClr val="tx1"/>
              </a:solidFill>
            </a:endParaRPr>
          </a:p>
          <a:p>
            <a:pPr marL="0" indent="0">
              <a:buNone/>
            </a:pPr>
            <a:r>
              <a:rPr lang="es-EC" dirty="0"/>
              <a:t>   </a:t>
            </a: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97443" y="175139"/>
            <a:ext cx="7000347" cy="1009718"/>
          </a:xfrm>
          <a:prstGeom prst="rect">
            <a:avLst/>
          </a:prstGeom>
          <a:noFill/>
          <a:ln>
            <a:noFill/>
          </a:ln>
        </p:spPr>
      </p:pic>
      <p:pic>
        <p:nvPicPr>
          <p:cNvPr id="6" name="5 Imagen" descr="H:\FOTOS EVELIO\WhatsApp Image 2020-01-14 at 11.56.17 (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749" y="3532030"/>
            <a:ext cx="3035999" cy="2057400"/>
          </a:xfrm>
          <a:prstGeom prst="rect">
            <a:avLst/>
          </a:prstGeom>
          <a:noFill/>
          <a:ln>
            <a:noFill/>
          </a:ln>
        </p:spPr>
      </p:pic>
    </p:spTree>
    <p:extLst>
      <p:ext uri="{BB962C8B-B14F-4D97-AF65-F5344CB8AC3E}">
        <p14:creationId xmlns:p14="http://schemas.microsoft.com/office/powerpoint/2010/main" val="393226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78112" y="1878276"/>
            <a:ext cx="8465475" cy="4677069"/>
          </a:xfrm>
        </p:spPr>
        <p:txBody>
          <a:bodyPr/>
          <a:lstStyle/>
          <a:p>
            <a:pPr lvl="0" algn="just"/>
            <a:r>
              <a:rPr lang="es-EC" dirty="0" smtClean="0">
                <a:solidFill>
                  <a:schemeClr val="tx1"/>
                </a:solidFill>
                <a:latin typeface="Tahoma" pitchFamily="34" charset="0"/>
                <a:ea typeface="Tahoma" pitchFamily="34" charset="0"/>
                <a:cs typeface="Tahoma" pitchFamily="34" charset="0"/>
              </a:rPr>
              <a:t>En calidad de Presidente de la Comisión de Educación, Cultura, Deporte y Salud estuve presente de la </a:t>
            </a:r>
            <a:r>
              <a:rPr lang="es-EC" dirty="0">
                <a:solidFill>
                  <a:schemeClr val="tx1"/>
                </a:solidFill>
                <a:latin typeface="Tahoma" pitchFamily="34" charset="0"/>
                <a:ea typeface="Tahoma" pitchFamily="34" charset="0"/>
                <a:cs typeface="Tahoma" pitchFamily="34" charset="0"/>
              </a:rPr>
              <a:t>Final del campeonato de </a:t>
            </a:r>
            <a:r>
              <a:rPr lang="es-EC" dirty="0" err="1">
                <a:solidFill>
                  <a:schemeClr val="tx1"/>
                </a:solidFill>
                <a:latin typeface="Tahoma" pitchFamily="34" charset="0"/>
                <a:ea typeface="Tahoma" pitchFamily="34" charset="0"/>
                <a:cs typeface="Tahoma" pitchFamily="34" charset="0"/>
              </a:rPr>
              <a:t>Indor</a:t>
            </a:r>
            <a:r>
              <a:rPr lang="es-EC" dirty="0">
                <a:solidFill>
                  <a:schemeClr val="tx1"/>
                </a:solidFill>
                <a:latin typeface="Tahoma" pitchFamily="34" charset="0"/>
                <a:ea typeface="Tahoma" pitchFamily="34" charset="0"/>
                <a:cs typeface="Tahoma" pitchFamily="34" charset="0"/>
              </a:rPr>
              <a:t> Futbol Sub 40, actividad deportiva organizada por el GAD Municipal del Cantón Palenque en la que participaron varios equipos de diferentes sectores del cantón, durante este evento se premiaron a los equipos </a:t>
            </a:r>
            <a:r>
              <a:rPr lang="es-EC" dirty="0" smtClean="0">
                <a:solidFill>
                  <a:schemeClr val="tx1"/>
                </a:solidFill>
                <a:latin typeface="Tahoma" pitchFamily="34" charset="0"/>
                <a:ea typeface="Tahoma" pitchFamily="34" charset="0"/>
                <a:cs typeface="Tahoma" pitchFamily="34" charset="0"/>
              </a:rPr>
              <a:t>ganadores.</a:t>
            </a:r>
            <a:endParaRPr lang="es-EC" dirty="0">
              <a:solidFill>
                <a:schemeClr val="tx1"/>
              </a:solidFill>
              <a:latin typeface="Tahoma" pitchFamily="34" charset="0"/>
              <a:ea typeface="Tahoma" pitchFamily="34" charset="0"/>
              <a:cs typeface="Tahoma" pitchFamily="34" charset="0"/>
            </a:endParaRPr>
          </a:p>
          <a:p>
            <a:pPr marL="0" indent="0">
              <a:buNone/>
            </a:pPr>
            <a:endParaRPr lang="es-ES" dirty="0"/>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882973" y="441919"/>
            <a:ext cx="7000347" cy="1009718"/>
          </a:xfrm>
          <a:prstGeom prst="rect">
            <a:avLst/>
          </a:prstGeom>
          <a:noFill/>
          <a:ln>
            <a:noFill/>
          </a:ln>
        </p:spPr>
      </p:pic>
      <p:pic>
        <p:nvPicPr>
          <p:cNvPr id="5" name="4 Imagen" descr="C:\Users\PC\Downloads\WhatsApp Image 2020-11-05 at 18.51.1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740" y="3476826"/>
            <a:ext cx="2990465" cy="2305788"/>
          </a:xfrm>
          <a:prstGeom prst="rect">
            <a:avLst/>
          </a:prstGeom>
          <a:noFill/>
          <a:ln>
            <a:noFill/>
          </a:ln>
        </p:spPr>
      </p:pic>
    </p:spTree>
    <p:extLst>
      <p:ext uri="{BB962C8B-B14F-4D97-AF65-F5344CB8AC3E}">
        <p14:creationId xmlns:p14="http://schemas.microsoft.com/office/powerpoint/2010/main" val="70493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04385" y="1544504"/>
            <a:ext cx="8796376" cy="4547836"/>
          </a:xfrm>
        </p:spPr>
        <p:txBody>
          <a:bodyPr/>
          <a:lstStyle/>
          <a:p>
            <a:pPr lvl="0" algn="just"/>
            <a:r>
              <a:rPr lang="es-EC" dirty="0" smtClean="0">
                <a:solidFill>
                  <a:schemeClr val="tx1"/>
                </a:solidFill>
                <a:latin typeface="Tahoma" pitchFamily="34" charset="0"/>
                <a:ea typeface="Tahoma" pitchFamily="34" charset="0"/>
                <a:cs typeface="Tahoma" pitchFamily="34" charset="0"/>
              </a:rPr>
              <a:t>En calidad de Fiscalizador me </a:t>
            </a:r>
            <a:r>
              <a:rPr lang="es-EC" dirty="0">
                <a:solidFill>
                  <a:schemeClr val="tx1"/>
                </a:solidFill>
                <a:latin typeface="Tahoma" pitchFamily="34" charset="0"/>
                <a:ea typeface="Tahoma" pitchFamily="34" charset="0"/>
                <a:cs typeface="Tahoma" pitchFamily="34" charset="0"/>
              </a:rPr>
              <a:t>traslade hasta el Recinto Pise con el señor Francisco Litardo, funcionario de la Dirección de Obras Publica, con la finalidad de constatar los trabajos que se estaban realizando en el Puente, trabajos que se están haciendo conjunto con la Prefectura de Los Ríos, obra que beneficia a cientos agricultores de algunos sectores, así mismo converse con los Ingenieros donde me indicaron que los trabajos serán entregados en los próximos días.</a:t>
            </a:r>
          </a:p>
        </p:txBody>
      </p:sp>
      <p:pic>
        <p:nvPicPr>
          <p:cNvPr id="4" name="Imagen 3"/>
          <p:cNvPicPr>
            <a:picLocks noChangeAspect="1"/>
          </p:cNvPicPr>
          <p:nvPr/>
        </p:nvPicPr>
        <p:blipFill>
          <a:blip r:embed="rId2"/>
          <a:stretch>
            <a:fillRect/>
          </a:stretch>
        </p:blipFill>
        <p:spPr>
          <a:xfrm>
            <a:off x="2902637" y="131321"/>
            <a:ext cx="7004911" cy="1005927"/>
          </a:xfrm>
          <a:prstGeom prst="rect">
            <a:avLst/>
          </a:prstGeom>
        </p:spPr>
      </p:pic>
      <p:pic>
        <p:nvPicPr>
          <p:cNvPr id="7" name="6 Imagen" descr="C:\Users\AA.PP2\Downloads\WhatsApp Image 2020-01-22 at 13.03.36.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1607" y="3464282"/>
            <a:ext cx="2953734" cy="2163785"/>
          </a:xfrm>
          <a:prstGeom prst="rect">
            <a:avLst/>
          </a:prstGeom>
          <a:noFill/>
          <a:ln>
            <a:noFill/>
          </a:ln>
        </p:spPr>
      </p:pic>
      <p:pic>
        <p:nvPicPr>
          <p:cNvPr id="1026" name="Picture 2" descr="F:\FOTOS DE JINSON\WhatsApp Image 2020-01-22 at 13.04.5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092" y="3515865"/>
            <a:ext cx="2816268" cy="211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9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7894" y="1746913"/>
            <a:ext cx="8084280" cy="4164309"/>
          </a:xfrm>
        </p:spPr>
        <p:txBody>
          <a:bodyPr/>
          <a:lstStyle/>
          <a:p>
            <a:pPr marL="0" lvl="0" indent="0" algn="just">
              <a:buNone/>
            </a:pPr>
            <a:r>
              <a:rPr lang="es-EC" dirty="0">
                <a:solidFill>
                  <a:schemeClr val="tx1"/>
                </a:solidFill>
                <a:latin typeface="Tahoma" pitchFamily="34" charset="0"/>
                <a:ea typeface="Tahoma" pitchFamily="34" charset="0"/>
                <a:cs typeface="Tahoma" pitchFamily="34" charset="0"/>
              </a:rPr>
              <a:t>En calidad de Presidente de la Comisión de Educación, </a:t>
            </a:r>
            <a:r>
              <a:rPr lang="es-EC" dirty="0" smtClean="0">
                <a:solidFill>
                  <a:schemeClr val="tx1"/>
                </a:solidFill>
                <a:latin typeface="Tahoma" pitchFamily="34" charset="0"/>
                <a:ea typeface="Tahoma" pitchFamily="34" charset="0"/>
                <a:cs typeface="Tahoma" pitchFamily="34" charset="0"/>
              </a:rPr>
              <a:t>Cultura, Deporte, y Salud,  </a:t>
            </a:r>
            <a:r>
              <a:rPr lang="es-EC" dirty="0">
                <a:solidFill>
                  <a:schemeClr val="tx1"/>
                </a:solidFill>
                <a:latin typeface="Tahoma" pitchFamily="34" charset="0"/>
                <a:ea typeface="Tahoma" pitchFamily="34" charset="0"/>
                <a:cs typeface="Tahoma" pitchFamily="34" charset="0"/>
              </a:rPr>
              <a:t>como siempre apoyando a los niños @ y jóvenes </a:t>
            </a:r>
            <a:r>
              <a:rPr lang="es-EC" dirty="0" smtClean="0">
                <a:solidFill>
                  <a:schemeClr val="tx1"/>
                </a:solidFill>
                <a:latin typeface="Tahoma" pitchFamily="34" charset="0"/>
                <a:ea typeface="Tahoma" pitchFamily="34" charset="0"/>
                <a:cs typeface="Tahoma" pitchFamily="34" charset="0"/>
              </a:rPr>
              <a:t>deportistas, me </a:t>
            </a:r>
            <a:r>
              <a:rPr lang="es-EC" dirty="0">
                <a:solidFill>
                  <a:schemeClr val="tx1"/>
                </a:solidFill>
                <a:latin typeface="Tahoma" pitchFamily="34" charset="0"/>
                <a:ea typeface="Tahoma" pitchFamily="34" charset="0"/>
                <a:cs typeface="Tahoma" pitchFamily="34" charset="0"/>
              </a:rPr>
              <a:t>traslade hasta el sector Alto Palenque, </a:t>
            </a:r>
            <a:r>
              <a:rPr lang="es-EC" dirty="0" smtClean="0">
                <a:solidFill>
                  <a:schemeClr val="tx1"/>
                </a:solidFill>
                <a:latin typeface="Tahoma" pitchFamily="34" charset="0"/>
                <a:ea typeface="Tahoma" pitchFamily="34" charset="0"/>
                <a:cs typeface="Tahoma" pitchFamily="34" charset="0"/>
              </a:rPr>
              <a:t>con el objeto </a:t>
            </a:r>
            <a:r>
              <a:rPr lang="es-EC" dirty="0">
                <a:solidFill>
                  <a:schemeClr val="tx1"/>
                </a:solidFill>
                <a:latin typeface="Tahoma" pitchFamily="34" charset="0"/>
                <a:ea typeface="Tahoma" pitchFamily="34" charset="0"/>
                <a:cs typeface="Tahoma" pitchFamily="34" charset="0"/>
              </a:rPr>
              <a:t>de donarles </a:t>
            </a:r>
            <a:r>
              <a:rPr lang="es-EC" dirty="0" smtClean="0">
                <a:solidFill>
                  <a:schemeClr val="tx1"/>
                </a:solidFill>
                <a:latin typeface="Tahoma" pitchFamily="34" charset="0"/>
                <a:ea typeface="Tahoma" pitchFamily="34" charset="0"/>
                <a:cs typeface="Tahoma" pitchFamily="34" charset="0"/>
              </a:rPr>
              <a:t>implementos </a:t>
            </a:r>
            <a:r>
              <a:rPr lang="es-EC" dirty="0">
                <a:solidFill>
                  <a:schemeClr val="tx1"/>
                </a:solidFill>
                <a:latin typeface="Tahoma" pitchFamily="34" charset="0"/>
                <a:ea typeface="Tahoma" pitchFamily="34" charset="0"/>
                <a:cs typeface="Tahoma" pitchFamily="34" charset="0"/>
              </a:rPr>
              <a:t>deportivos los mismo que servirán de mucho para fomentar el deporte, la cultura, la recreación, la seguridad </a:t>
            </a:r>
            <a:r>
              <a:rPr lang="es-EC" dirty="0" smtClean="0">
                <a:solidFill>
                  <a:schemeClr val="tx1"/>
                </a:solidFill>
                <a:latin typeface="Tahoma" pitchFamily="34" charset="0"/>
                <a:ea typeface="Tahoma" pitchFamily="34" charset="0"/>
                <a:cs typeface="Tahoma" pitchFamily="34" charset="0"/>
              </a:rPr>
              <a:t>social, los niños, niñas </a:t>
            </a:r>
            <a:r>
              <a:rPr lang="es-EC" dirty="0">
                <a:solidFill>
                  <a:schemeClr val="tx1"/>
                </a:solidFill>
                <a:latin typeface="Tahoma" pitchFamily="34" charset="0"/>
                <a:ea typeface="Tahoma" pitchFamily="34" charset="0"/>
                <a:cs typeface="Tahoma" pitchFamily="34" charset="0"/>
              </a:rPr>
              <a:t>y adolescentes gozarán de los derechos comunes al ser </a:t>
            </a:r>
            <a:r>
              <a:rPr lang="es-EC" dirty="0" smtClean="0">
                <a:solidFill>
                  <a:schemeClr val="tx1"/>
                </a:solidFill>
                <a:latin typeface="Tahoma" pitchFamily="34" charset="0"/>
                <a:ea typeface="Tahoma" pitchFamily="34" charset="0"/>
                <a:cs typeface="Tahoma" pitchFamily="34" charset="0"/>
              </a:rPr>
              <a:t>humano.</a:t>
            </a:r>
            <a:endParaRPr lang="es-EC" dirty="0">
              <a:solidFill>
                <a:schemeClr val="tx1"/>
              </a:solidFill>
              <a:latin typeface="Tahoma" pitchFamily="34" charset="0"/>
              <a:ea typeface="Tahoma" pitchFamily="34" charset="0"/>
              <a:cs typeface="Tahoma" pitchFamily="34" charset="0"/>
            </a:endParaRPr>
          </a:p>
        </p:txBody>
      </p:sp>
      <p:pic>
        <p:nvPicPr>
          <p:cNvPr id="4" name="Imagen 3" descr="C:\Users\PC1\Desktop\GAD Palenque\1.jpg"/>
          <p:cNvPicPr/>
          <p:nvPr/>
        </p:nvPicPr>
        <p:blipFill>
          <a:blip r:embed="rId2">
            <a:extLst>
              <a:ext uri="{28A0092B-C50C-407E-A947-70E740481C1C}">
                <a14:useLocalDpi xmlns:a14="http://schemas.microsoft.com/office/drawing/2010/main" val="0"/>
              </a:ext>
            </a:extLst>
          </a:blip>
          <a:srcRect/>
          <a:stretch>
            <a:fillRect/>
          </a:stretch>
        </p:blipFill>
        <p:spPr bwMode="auto">
          <a:xfrm>
            <a:off x="2697443" y="175139"/>
            <a:ext cx="7000347" cy="1009718"/>
          </a:xfrm>
          <a:prstGeom prst="rect">
            <a:avLst/>
          </a:prstGeom>
          <a:noFill/>
          <a:ln>
            <a:noFill/>
          </a:ln>
        </p:spPr>
      </p:pic>
      <p:pic>
        <p:nvPicPr>
          <p:cNvPr id="6" name="5 Imagen" descr="C:\Users\AA.PP2\Downloads\WhatsApp Image 2020-01-30 at 11.58.0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443" y="3798933"/>
            <a:ext cx="2873264" cy="1996560"/>
          </a:xfrm>
          <a:prstGeom prst="rect">
            <a:avLst/>
          </a:prstGeom>
          <a:noFill/>
          <a:ln>
            <a:noFill/>
          </a:ln>
        </p:spPr>
      </p:pic>
      <p:pic>
        <p:nvPicPr>
          <p:cNvPr id="7" name="6 Imagen" descr="C:\Users\AA.PP2\Downloads\WhatsApp Image 2020-01-30 at 11.58.04 (3).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557" y="3798933"/>
            <a:ext cx="2766080" cy="1996560"/>
          </a:xfrm>
          <a:prstGeom prst="rect">
            <a:avLst/>
          </a:prstGeom>
          <a:noFill/>
          <a:ln>
            <a:noFill/>
          </a:ln>
        </p:spPr>
      </p:pic>
    </p:spTree>
    <p:extLst>
      <p:ext uri="{BB962C8B-B14F-4D97-AF65-F5344CB8AC3E}">
        <p14:creationId xmlns:p14="http://schemas.microsoft.com/office/powerpoint/2010/main" val="1799529572"/>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1368</TotalTime>
  <Words>3052</Words>
  <Application>Microsoft Office PowerPoint</Application>
  <PresentationFormat>Personalizado</PresentationFormat>
  <Paragraphs>76</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Asistente-Sindico</cp:lastModifiedBy>
  <cp:revision>189</cp:revision>
  <dcterms:created xsi:type="dcterms:W3CDTF">2020-10-18T01:28:59Z</dcterms:created>
  <dcterms:modified xsi:type="dcterms:W3CDTF">2021-06-29T19:45:59Z</dcterms:modified>
</cp:coreProperties>
</file>